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8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481" r:id="rId5"/>
    <p:sldMasterId id="2147493495" r:id="rId6"/>
    <p:sldMasterId id="2147493508" r:id="rId7"/>
    <p:sldMasterId id="2147493522" r:id="rId8"/>
    <p:sldMasterId id="2147493535" r:id="rId9"/>
    <p:sldMasterId id="2147493548" r:id="rId10"/>
    <p:sldMasterId id="2147493571" r:id="rId11"/>
    <p:sldMasterId id="2147493587" r:id="rId12"/>
  </p:sldMasterIdLst>
  <p:notesMasterIdLst>
    <p:notesMasterId r:id="rId109"/>
  </p:notesMasterIdLst>
  <p:handoutMasterIdLst>
    <p:handoutMasterId r:id="rId110"/>
  </p:handoutMasterIdLst>
  <p:sldIdLst>
    <p:sldId id="330" r:id="rId13"/>
    <p:sldId id="611" r:id="rId14"/>
    <p:sldId id="540" r:id="rId15"/>
    <p:sldId id="531" r:id="rId16"/>
    <p:sldId id="575" r:id="rId17"/>
    <p:sldId id="565" r:id="rId18"/>
    <p:sldId id="573" r:id="rId19"/>
    <p:sldId id="568" r:id="rId20"/>
    <p:sldId id="576" r:id="rId21"/>
    <p:sldId id="578" r:id="rId22"/>
    <p:sldId id="566" r:id="rId23"/>
    <p:sldId id="567" r:id="rId24"/>
    <p:sldId id="570" r:id="rId25"/>
    <p:sldId id="572" r:id="rId26"/>
    <p:sldId id="579" r:id="rId27"/>
    <p:sldId id="580" r:id="rId28"/>
    <p:sldId id="571" r:id="rId29"/>
    <p:sldId id="569" r:id="rId30"/>
    <p:sldId id="574" r:id="rId31"/>
    <p:sldId id="587" r:id="rId32"/>
    <p:sldId id="589" r:id="rId33"/>
    <p:sldId id="593" r:id="rId34"/>
    <p:sldId id="592" r:id="rId35"/>
    <p:sldId id="588" r:id="rId36"/>
    <p:sldId id="594" r:id="rId37"/>
    <p:sldId id="590" r:id="rId38"/>
    <p:sldId id="591" r:id="rId39"/>
    <p:sldId id="596" r:id="rId40"/>
    <p:sldId id="595" r:id="rId41"/>
    <p:sldId id="602" r:id="rId42"/>
    <p:sldId id="598" r:id="rId43"/>
    <p:sldId id="599" r:id="rId44"/>
    <p:sldId id="600" r:id="rId45"/>
    <p:sldId id="601" r:id="rId46"/>
    <p:sldId id="603" r:id="rId47"/>
    <p:sldId id="604" r:id="rId48"/>
    <p:sldId id="605" r:id="rId49"/>
    <p:sldId id="606" r:id="rId50"/>
    <p:sldId id="607" r:id="rId51"/>
    <p:sldId id="609" r:id="rId52"/>
    <p:sldId id="610" r:id="rId53"/>
    <p:sldId id="583" r:id="rId54"/>
    <p:sldId id="581" r:id="rId55"/>
    <p:sldId id="335" r:id="rId56"/>
    <p:sldId id="262" r:id="rId57"/>
    <p:sldId id="354" r:id="rId58"/>
    <p:sldId id="348" r:id="rId59"/>
    <p:sldId id="263" r:id="rId60"/>
    <p:sldId id="268" r:id="rId61"/>
    <p:sldId id="350" r:id="rId62"/>
    <p:sldId id="270" r:id="rId63"/>
    <p:sldId id="271" r:id="rId64"/>
    <p:sldId id="272" r:id="rId65"/>
    <p:sldId id="362" r:id="rId66"/>
    <p:sldId id="275" r:id="rId67"/>
    <p:sldId id="277" r:id="rId68"/>
    <p:sldId id="276" r:id="rId69"/>
    <p:sldId id="364" r:id="rId70"/>
    <p:sldId id="278" r:id="rId71"/>
    <p:sldId id="334" r:id="rId72"/>
    <p:sldId id="344" r:id="rId73"/>
    <p:sldId id="279" r:id="rId74"/>
    <p:sldId id="284" r:id="rId75"/>
    <p:sldId id="285" r:id="rId76"/>
    <p:sldId id="286" r:id="rId77"/>
    <p:sldId id="290" r:id="rId78"/>
    <p:sldId id="287" r:id="rId79"/>
    <p:sldId id="264" r:id="rId80"/>
    <p:sldId id="365" r:id="rId81"/>
    <p:sldId id="289" r:id="rId82"/>
    <p:sldId id="291" r:id="rId83"/>
    <p:sldId id="293" r:id="rId84"/>
    <p:sldId id="292" r:id="rId85"/>
    <p:sldId id="294" r:id="rId86"/>
    <p:sldId id="295" r:id="rId87"/>
    <p:sldId id="336" r:id="rId88"/>
    <p:sldId id="296" r:id="rId89"/>
    <p:sldId id="297" r:id="rId90"/>
    <p:sldId id="298" r:id="rId91"/>
    <p:sldId id="299" r:id="rId92"/>
    <p:sldId id="582" r:id="rId93"/>
    <p:sldId id="302" r:id="rId94"/>
    <p:sldId id="337" r:id="rId95"/>
    <p:sldId id="305" r:id="rId96"/>
    <p:sldId id="338" r:id="rId97"/>
    <p:sldId id="306" r:id="rId98"/>
    <p:sldId id="339" r:id="rId99"/>
    <p:sldId id="340" r:id="rId100"/>
    <p:sldId id="357" r:id="rId101"/>
    <p:sldId id="358" r:id="rId102"/>
    <p:sldId id="341" r:id="rId103"/>
    <p:sldId id="359" r:id="rId104"/>
    <p:sldId id="361" r:id="rId105"/>
    <p:sldId id="363" r:id="rId106"/>
    <p:sldId id="652" r:id="rId107"/>
    <p:sldId id="653" r:id="rId10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AAFF"/>
    <a:srgbClr val="1A2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A77A07-04BA-6542-A686-CB0C31784202}" v="14" dt="2020-04-09T17:54:54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4"/>
    <p:restoredTop sz="85852"/>
  </p:normalViewPr>
  <p:slideViewPr>
    <p:cSldViewPr snapToObjects="1">
      <p:cViewPr varScale="1">
        <p:scale>
          <a:sx n="144" d="100"/>
          <a:sy n="144" d="100"/>
        </p:scale>
        <p:origin x="776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84" Type="http://schemas.openxmlformats.org/officeDocument/2006/relationships/slide" Target="slides/slide72.xml"/><Relationship Id="rId89" Type="http://schemas.openxmlformats.org/officeDocument/2006/relationships/slide" Target="slides/slide77.xml"/><Relationship Id="rId112" Type="http://schemas.openxmlformats.org/officeDocument/2006/relationships/viewProps" Target="viewProps.xml"/><Relationship Id="rId16" Type="http://schemas.openxmlformats.org/officeDocument/2006/relationships/slide" Target="slides/slide4.xml"/><Relationship Id="rId107" Type="http://schemas.openxmlformats.org/officeDocument/2006/relationships/slide" Target="slides/slide95.xml"/><Relationship Id="rId11" Type="http://schemas.openxmlformats.org/officeDocument/2006/relationships/slideMaster" Target="slideMasters/slideMaster8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102" Type="http://schemas.openxmlformats.org/officeDocument/2006/relationships/slide" Target="slides/slide90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78.xml"/><Relationship Id="rId95" Type="http://schemas.openxmlformats.org/officeDocument/2006/relationships/slide" Target="slides/slide83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113" Type="http://schemas.openxmlformats.org/officeDocument/2006/relationships/theme" Target="theme/theme1.xml"/><Relationship Id="rId80" Type="http://schemas.openxmlformats.org/officeDocument/2006/relationships/slide" Target="slides/slide68.xml"/><Relationship Id="rId85" Type="http://schemas.openxmlformats.org/officeDocument/2006/relationships/slide" Target="slides/slide7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59" Type="http://schemas.openxmlformats.org/officeDocument/2006/relationships/slide" Target="slides/slide47.xml"/><Relationship Id="rId103" Type="http://schemas.openxmlformats.org/officeDocument/2006/relationships/slide" Target="slides/slide91.xml"/><Relationship Id="rId108" Type="http://schemas.openxmlformats.org/officeDocument/2006/relationships/slide" Target="slides/slide96.xml"/><Relationship Id="rId54" Type="http://schemas.openxmlformats.org/officeDocument/2006/relationships/slide" Target="slides/slide42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91" Type="http://schemas.openxmlformats.org/officeDocument/2006/relationships/slide" Target="slides/slide79.xml"/><Relationship Id="rId96" Type="http://schemas.openxmlformats.org/officeDocument/2006/relationships/slide" Target="slides/slide8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6" Type="http://schemas.openxmlformats.org/officeDocument/2006/relationships/slide" Target="slides/slide94.xml"/><Relationship Id="rId114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94" Type="http://schemas.openxmlformats.org/officeDocument/2006/relationships/slide" Target="slides/slide82.xml"/><Relationship Id="rId99" Type="http://schemas.openxmlformats.org/officeDocument/2006/relationships/slide" Target="slides/slide87.xml"/><Relationship Id="rId101" Type="http://schemas.openxmlformats.org/officeDocument/2006/relationships/slide" Target="slides/slide8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97" Type="http://schemas.openxmlformats.org/officeDocument/2006/relationships/slide" Target="slides/slide85.xml"/><Relationship Id="rId104" Type="http://schemas.openxmlformats.org/officeDocument/2006/relationships/slide" Target="slides/slide92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59.xml"/><Relationship Id="rId92" Type="http://schemas.openxmlformats.org/officeDocument/2006/relationships/slide" Target="slides/slide80.xml"/><Relationship Id="rId2" Type="http://schemas.openxmlformats.org/officeDocument/2006/relationships/customXml" Target="../customXml/item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Relationship Id="rId87" Type="http://schemas.openxmlformats.org/officeDocument/2006/relationships/slide" Target="slides/slide75.xml"/><Relationship Id="rId110" Type="http://schemas.openxmlformats.org/officeDocument/2006/relationships/handoutMaster" Target="handoutMasters/handoutMaster1.xml"/><Relationship Id="rId115" Type="http://schemas.microsoft.com/office/2016/11/relationships/changesInfo" Target="changesInfos/changesInfo1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56" Type="http://schemas.openxmlformats.org/officeDocument/2006/relationships/slide" Target="slides/slide44.xml"/><Relationship Id="rId77" Type="http://schemas.openxmlformats.org/officeDocument/2006/relationships/slide" Target="slides/slide65.xml"/><Relationship Id="rId100" Type="http://schemas.openxmlformats.org/officeDocument/2006/relationships/slide" Target="slides/slide88.xml"/><Relationship Id="rId105" Type="http://schemas.openxmlformats.org/officeDocument/2006/relationships/slide" Target="slides/slide93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93" Type="http://schemas.openxmlformats.org/officeDocument/2006/relationships/slide" Target="slides/slide81.xml"/><Relationship Id="rId98" Type="http://schemas.openxmlformats.org/officeDocument/2006/relationships/slide" Target="slides/slide86.xml"/><Relationship Id="rId3" Type="http://schemas.openxmlformats.org/officeDocument/2006/relationships/customXml" Target="../customXml/item3.xml"/><Relationship Id="rId25" Type="http://schemas.openxmlformats.org/officeDocument/2006/relationships/slide" Target="slides/slide13.xml"/><Relationship Id="rId46" Type="http://schemas.openxmlformats.org/officeDocument/2006/relationships/slide" Target="slides/slide34.xml"/><Relationship Id="rId67" Type="http://schemas.openxmlformats.org/officeDocument/2006/relationships/slide" Target="slides/slide55.xml"/><Relationship Id="rId116" Type="http://schemas.microsoft.com/office/2015/10/relationships/revisionInfo" Target="revisionInfo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62" Type="http://schemas.openxmlformats.org/officeDocument/2006/relationships/slide" Target="slides/slide50.xml"/><Relationship Id="rId83" Type="http://schemas.openxmlformats.org/officeDocument/2006/relationships/slide" Target="slides/slide71.xml"/><Relationship Id="rId88" Type="http://schemas.openxmlformats.org/officeDocument/2006/relationships/slide" Target="slides/slide76.xml"/><Relationship Id="rId11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ald Ferguson" userId="d4e141de-59d3-4362-b58c-ed2804aa0504" providerId="ADAL" clId="{56A77A07-04BA-6542-A686-CB0C31784202}"/>
    <pc:docChg chg="undo custSel addSld delSld modSld sldOrd delMainMaster modMainMaster">
      <pc:chgData name="Donald Ferguson" userId="d4e141de-59d3-4362-b58c-ed2804aa0504" providerId="ADAL" clId="{56A77A07-04BA-6542-A686-CB0C31784202}" dt="2020-04-09T21:38:12.131" v="303" actId="2696"/>
      <pc:docMkLst>
        <pc:docMk/>
      </pc:docMkLst>
      <pc:sldChg chg="add del">
        <pc:chgData name="Donald Ferguson" userId="d4e141de-59d3-4362-b58c-ed2804aa0504" providerId="ADAL" clId="{56A77A07-04BA-6542-A686-CB0C31784202}" dt="2020-04-09T21:36:04.482" v="253" actId="2696"/>
        <pc:sldMkLst>
          <pc:docMk/>
          <pc:sldMk cId="997399522" sldId="256"/>
        </pc:sldMkLst>
      </pc:sldChg>
      <pc:sldChg chg="add del">
        <pc:chgData name="Donald Ferguson" userId="d4e141de-59d3-4362-b58c-ed2804aa0504" providerId="ADAL" clId="{56A77A07-04BA-6542-A686-CB0C31784202}" dt="2020-04-09T21:36:06.679" v="254" actId="2696"/>
        <pc:sldMkLst>
          <pc:docMk/>
          <pc:sldMk cId="3431187681" sldId="257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859207393" sldId="262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3451152705" sldId="263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3576500282" sldId="264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3434555241" sldId="268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704793883" sldId="270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221239842" sldId="271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755233800" sldId="272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830052712" sldId="275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992441595" sldId="276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896015226" sldId="277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295443387" sldId="278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3986204204" sldId="279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315832165" sldId="284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287500184" sldId="285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3318351035" sldId="286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3223895975" sldId="287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104941315" sldId="289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958080591" sldId="290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664971580" sldId="291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865964131" sldId="292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335150626" sldId="293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697306611" sldId="294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51962721" sldId="295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744897064" sldId="296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584652243" sldId="297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4014282111" sldId="298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858659698" sldId="299"/>
        </pc:sldMkLst>
      </pc:sldChg>
      <pc:sldChg chg="del">
        <pc:chgData name="Donald Ferguson" userId="d4e141de-59d3-4362-b58c-ed2804aa0504" providerId="ADAL" clId="{56A77A07-04BA-6542-A686-CB0C31784202}" dt="2020-04-09T17:42:07.383" v="29" actId="2696"/>
        <pc:sldMkLst>
          <pc:docMk/>
          <pc:sldMk cId="0" sldId="301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496049299" sldId="302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3267837543" sldId="305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945708549" sldId="306"/>
        </pc:sldMkLst>
      </pc:sldChg>
      <pc:sldChg chg="modSp">
        <pc:chgData name="Donald Ferguson" userId="d4e141de-59d3-4362-b58c-ed2804aa0504" providerId="ADAL" clId="{56A77A07-04BA-6542-A686-CB0C31784202}" dt="2020-04-09T17:41:36.187" v="21" actId="20577"/>
        <pc:sldMkLst>
          <pc:docMk/>
          <pc:sldMk cId="0" sldId="330"/>
        </pc:sldMkLst>
        <pc:spChg chg="mod">
          <ac:chgData name="Donald Ferguson" userId="d4e141de-59d3-4362-b58c-ed2804aa0504" providerId="ADAL" clId="{56A77A07-04BA-6542-A686-CB0C31784202}" dt="2020-04-09T17:41:36.187" v="21" actId="20577"/>
          <ac:spMkLst>
            <pc:docMk/>
            <pc:sldMk cId="0" sldId="330"/>
            <ac:spMk id="3077" creationId="{00000000-0000-0000-0000-000000000000}"/>
          </ac:spMkLst>
        </pc:spChg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154264091" sldId="334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366103233" sldId="335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235859275" sldId="336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3829643726" sldId="337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885307158" sldId="338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506336477" sldId="339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53764678" sldId="340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610227274" sldId="341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656912963" sldId="344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022587746" sldId="348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732885985" sldId="350"/>
        </pc:sldMkLst>
      </pc:sldChg>
      <pc:sldChg chg="add del">
        <pc:chgData name="Donald Ferguson" userId="d4e141de-59d3-4362-b58c-ed2804aa0504" providerId="ADAL" clId="{56A77A07-04BA-6542-A686-CB0C31784202}" dt="2020-04-09T21:37:21.185" v="261" actId="2696"/>
        <pc:sldMkLst>
          <pc:docMk/>
          <pc:sldMk cId="430430852" sldId="352"/>
        </pc:sldMkLst>
      </pc:sldChg>
      <pc:sldChg chg="add del">
        <pc:chgData name="Donald Ferguson" userId="d4e141de-59d3-4362-b58c-ed2804aa0504" providerId="ADAL" clId="{56A77A07-04BA-6542-A686-CB0C31784202}" dt="2020-04-09T21:37:20.585" v="260" actId="2696"/>
        <pc:sldMkLst>
          <pc:docMk/>
          <pc:sldMk cId="1026668183" sldId="353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445408101" sldId="354"/>
        </pc:sldMkLst>
      </pc:sldChg>
      <pc:sldChg chg="add del">
        <pc:chgData name="Donald Ferguson" userId="d4e141de-59d3-4362-b58c-ed2804aa0504" providerId="ADAL" clId="{56A77A07-04BA-6542-A686-CB0C31784202}" dt="2020-04-09T21:37:07.541" v="256" actId="2696"/>
        <pc:sldMkLst>
          <pc:docMk/>
          <pc:sldMk cId="1224075809" sldId="355"/>
        </pc:sldMkLst>
      </pc:sldChg>
      <pc:sldChg chg="add del">
        <pc:chgData name="Donald Ferguson" userId="d4e141de-59d3-4362-b58c-ed2804aa0504" providerId="ADAL" clId="{56A77A07-04BA-6542-A686-CB0C31784202}" dt="2020-04-09T21:37:18.137" v="259" actId="2696"/>
        <pc:sldMkLst>
          <pc:docMk/>
          <pc:sldMk cId="3588114339" sldId="356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288003338" sldId="357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374341976" sldId="358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650081434" sldId="359"/>
        </pc:sldMkLst>
      </pc:sldChg>
      <pc:sldChg chg="add del">
        <pc:chgData name="Donald Ferguson" userId="d4e141de-59d3-4362-b58c-ed2804aa0504" providerId="ADAL" clId="{56A77A07-04BA-6542-A686-CB0C31784202}" dt="2020-04-09T21:37:33.648" v="262" actId="2696"/>
        <pc:sldMkLst>
          <pc:docMk/>
          <pc:sldMk cId="2630953303" sldId="360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3377613687" sldId="361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620709390" sldId="362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3247941932" sldId="363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100820654" sldId="364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3050744027" sldId="365"/>
        </pc:sldMkLst>
      </pc:sldChg>
      <pc:sldChg chg="add del">
        <pc:chgData name="Donald Ferguson" userId="d4e141de-59d3-4362-b58c-ed2804aa0504" providerId="ADAL" clId="{56A77A07-04BA-6542-A686-CB0C31784202}" dt="2020-04-09T21:37:16.304" v="257" actId="2696"/>
        <pc:sldMkLst>
          <pc:docMk/>
          <pc:sldMk cId="2633787959" sldId="366"/>
        </pc:sldMkLst>
      </pc:sldChg>
      <pc:sldChg chg="add del">
        <pc:chgData name="Donald Ferguson" userId="d4e141de-59d3-4362-b58c-ed2804aa0504" providerId="ADAL" clId="{56A77A07-04BA-6542-A686-CB0C31784202}" dt="2020-04-09T21:37:17.049" v="258" actId="2696"/>
        <pc:sldMkLst>
          <pc:docMk/>
          <pc:sldMk cId="2180880787" sldId="367"/>
        </pc:sldMkLst>
      </pc:sldChg>
      <pc:sldChg chg="del">
        <pc:chgData name="Donald Ferguson" userId="d4e141de-59d3-4362-b58c-ed2804aa0504" providerId="ADAL" clId="{56A77A07-04BA-6542-A686-CB0C31784202}" dt="2020-04-09T17:42:06.102" v="28" actId="2696"/>
        <pc:sldMkLst>
          <pc:docMk/>
          <pc:sldMk cId="0" sldId="468"/>
        </pc:sldMkLst>
      </pc:sldChg>
      <pc:sldChg chg="del">
        <pc:chgData name="Donald Ferguson" userId="d4e141de-59d3-4362-b58c-ed2804aa0504" providerId="ADAL" clId="{56A77A07-04BA-6542-A686-CB0C31784202}" dt="2020-04-09T17:42:10.804" v="30" actId="2696"/>
        <pc:sldMkLst>
          <pc:docMk/>
          <pc:sldMk cId="1909441635" sldId="471"/>
        </pc:sldMkLst>
      </pc:sldChg>
      <pc:sldChg chg="addSp modSp">
        <pc:chgData name="Donald Ferguson" userId="d4e141de-59d3-4362-b58c-ed2804aa0504" providerId="ADAL" clId="{56A77A07-04BA-6542-A686-CB0C31784202}" dt="2020-04-09T17:45:19.791" v="192" actId="14100"/>
        <pc:sldMkLst>
          <pc:docMk/>
          <pc:sldMk cId="1722463163" sldId="540"/>
        </pc:sldMkLst>
        <pc:spChg chg="mod">
          <ac:chgData name="Donald Ferguson" userId="d4e141de-59d3-4362-b58c-ed2804aa0504" providerId="ADAL" clId="{56A77A07-04BA-6542-A686-CB0C31784202}" dt="2020-04-09T17:43:55.651" v="178" actId="207"/>
          <ac:spMkLst>
            <pc:docMk/>
            <pc:sldMk cId="1722463163" sldId="540"/>
            <ac:spMk id="3" creationId="{00000000-0000-0000-0000-000000000000}"/>
          </ac:spMkLst>
        </pc:spChg>
        <pc:spChg chg="mod">
          <ac:chgData name="Donald Ferguson" userId="d4e141de-59d3-4362-b58c-ed2804aa0504" providerId="ADAL" clId="{56A77A07-04BA-6542-A686-CB0C31784202}" dt="2020-04-09T17:43:58.847" v="179" actId="1076"/>
          <ac:spMkLst>
            <pc:docMk/>
            <pc:sldMk cId="1722463163" sldId="540"/>
            <ac:spMk id="13" creationId="{00000000-0000-0000-0000-000000000000}"/>
          </ac:spMkLst>
        </pc:spChg>
        <pc:spChg chg="add mod">
          <ac:chgData name="Donald Ferguson" userId="d4e141de-59d3-4362-b58c-ed2804aa0504" providerId="ADAL" clId="{56A77A07-04BA-6542-A686-CB0C31784202}" dt="2020-04-09T17:44:25.121" v="185" actId="1035"/>
          <ac:spMkLst>
            <pc:docMk/>
            <pc:sldMk cId="1722463163" sldId="540"/>
            <ac:spMk id="14" creationId="{260E072B-2835-8E46-80C8-E5522EBBB975}"/>
          </ac:spMkLst>
        </pc:spChg>
        <pc:spChg chg="add mod">
          <ac:chgData name="Donald Ferguson" userId="d4e141de-59d3-4362-b58c-ed2804aa0504" providerId="ADAL" clId="{56A77A07-04BA-6542-A686-CB0C31784202}" dt="2020-04-09T17:45:06.144" v="188" actId="14100"/>
          <ac:spMkLst>
            <pc:docMk/>
            <pc:sldMk cId="1722463163" sldId="540"/>
            <ac:spMk id="15" creationId="{E77FEDE9-B705-2643-A263-5CB29E1ED74B}"/>
          </ac:spMkLst>
        </pc:spChg>
        <pc:spChg chg="add mod">
          <ac:chgData name="Donald Ferguson" userId="d4e141de-59d3-4362-b58c-ed2804aa0504" providerId="ADAL" clId="{56A77A07-04BA-6542-A686-CB0C31784202}" dt="2020-04-09T17:45:19.791" v="192" actId="14100"/>
          <ac:spMkLst>
            <pc:docMk/>
            <pc:sldMk cId="1722463163" sldId="540"/>
            <ac:spMk id="16" creationId="{EC74637E-AE12-914A-8527-A5E05CA672F4}"/>
          </ac:spMkLst>
        </pc:spChg>
      </pc:sldChg>
      <pc:sldChg chg="del">
        <pc:chgData name="Donald Ferguson" userId="d4e141de-59d3-4362-b58c-ed2804aa0504" providerId="ADAL" clId="{56A77A07-04BA-6542-A686-CB0C31784202}" dt="2020-04-09T17:51:26.095" v="238" actId="2696"/>
        <pc:sldMkLst>
          <pc:docMk/>
          <pc:sldMk cId="366621118" sldId="564"/>
        </pc:sldMkLst>
      </pc:sldChg>
      <pc:sldChg chg="ord">
        <pc:chgData name="Donald Ferguson" userId="d4e141de-59d3-4362-b58c-ed2804aa0504" providerId="ADAL" clId="{56A77A07-04BA-6542-A686-CB0C31784202}" dt="2020-04-09T17:45:47.144" v="193"/>
        <pc:sldMkLst>
          <pc:docMk/>
          <pc:sldMk cId="195130918" sldId="565"/>
        </pc:sldMkLst>
      </pc:sldChg>
      <pc:sldChg chg="del">
        <pc:chgData name="Donald Ferguson" userId="d4e141de-59d3-4362-b58c-ed2804aa0504" providerId="ADAL" clId="{56A77A07-04BA-6542-A686-CB0C31784202}" dt="2020-04-09T21:35:20.581" v="243" actId="2696"/>
        <pc:sldMkLst>
          <pc:docMk/>
          <pc:sldMk cId="1947835779" sldId="577"/>
        </pc:sldMkLst>
      </pc:sldChg>
      <pc:sldChg chg="del">
        <pc:chgData name="Donald Ferguson" userId="d4e141de-59d3-4362-b58c-ed2804aa0504" providerId="ADAL" clId="{56A77A07-04BA-6542-A686-CB0C31784202}" dt="2020-04-09T17:51:25.127" v="237" actId="2696"/>
        <pc:sldMkLst>
          <pc:docMk/>
          <pc:sldMk cId="1155448904" sldId="581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673055732" sldId="581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80825073" sldId="582"/>
        </pc:sldMkLst>
      </pc:sldChg>
      <pc:sldChg chg="del">
        <pc:chgData name="Donald Ferguson" userId="d4e141de-59d3-4362-b58c-ed2804aa0504" providerId="ADAL" clId="{56A77A07-04BA-6542-A686-CB0C31784202}" dt="2020-04-09T17:49:42.255" v="236" actId="2696"/>
        <pc:sldMkLst>
          <pc:docMk/>
          <pc:sldMk cId="467984339" sldId="582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969333824" sldId="583"/>
        </pc:sldMkLst>
      </pc:sldChg>
      <pc:sldChg chg="del">
        <pc:chgData name="Donald Ferguson" userId="d4e141de-59d3-4362-b58c-ed2804aa0504" providerId="ADAL" clId="{56A77A07-04BA-6542-A686-CB0C31784202}" dt="2020-04-09T17:41:52.890" v="24" actId="2696"/>
        <pc:sldMkLst>
          <pc:docMk/>
          <pc:sldMk cId="1241356463" sldId="585"/>
        </pc:sldMkLst>
      </pc:sldChg>
      <pc:sldChg chg="del">
        <pc:chgData name="Donald Ferguson" userId="d4e141de-59d3-4362-b58c-ed2804aa0504" providerId="ADAL" clId="{56A77A07-04BA-6542-A686-CB0C31784202}" dt="2020-04-09T17:41:55.496" v="27" actId="2696"/>
        <pc:sldMkLst>
          <pc:docMk/>
          <pc:sldMk cId="636369918" sldId="586"/>
        </pc:sldMkLst>
      </pc:sldChg>
      <pc:sldChg chg="add del">
        <pc:chgData name="Donald Ferguson" userId="d4e141de-59d3-4362-b58c-ed2804aa0504" providerId="ADAL" clId="{56A77A07-04BA-6542-A686-CB0C31784202}" dt="2020-04-09T17:41:53.965" v="25" actId="2696"/>
        <pc:sldMkLst>
          <pc:docMk/>
          <pc:sldMk cId="927856162" sldId="611"/>
        </pc:sldMkLst>
      </pc:sldChg>
      <pc:sldChg chg="modSp add">
        <pc:chgData name="Donald Ferguson" userId="d4e141de-59d3-4362-b58c-ed2804aa0504" providerId="ADAL" clId="{56A77A07-04BA-6542-A686-CB0C31784202}" dt="2020-04-09T17:43:24.752" v="141" actId="20577"/>
        <pc:sldMkLst>
          <pc:docMk/>
          <pc:sldMk cId="2426704201" sldId="611"/>
        </pc:sldMkLst>
        <pc:spChg chg="mod">
          <ac:chgData name="Donald Ferguson" userId="d4e141de-59d3-4362-b58c-ed2804aa0504" providerId="ADAL" clId="{56A77A07-04BA-6542-A686-CB0C31784202}" dt="2020-04-09T17:42:45.501" v="99" actId="20577"/>
          <ac:spMkLst>
            <pc:docMk/>
            <pc:sldMk cId="2426704201" sldId="611"/>
            <ac:spMk id="10244" creationId="{00000000-0000-0000-0000-000000000000}"/>
          </ac:spMkLst>
        </pc:spChg>
        <pc:spChg chg="mod">
          <ac:chgData name="Donald Ferguson" userId="d4e141de-59d3-4362-b58c-ed2804aa0504" providerId="ADAL" clId="{56A77A07-04BA-6542-A686-CB0C31784202}" dt="2020-04-09T17:43:24.752" v="141" actId="20577"/>
          <ac:spMkLst>
            <pc:docMk/>
            <pc:sldMk cId="2426704201" sldId="611"/>
            <ac:spMk id="10245" creationId="{00000000-0000-0000-0000-000000000000}"/>
          </ac:spMkLst>
        </pc:spChg>
      </pc:sldChg>
      <pc:sldChg chg="add del">
        <pc:chgData name="Donald Ferguson" userId="d4e141de-59d3-4362-b58c-ed2804aa0504" providerId="ADAL" clId="{56A77A07-04BA-6542-A686-CB0C31784202}" dt="2020-04-09T21:36:00.408" v="244" actId="2696"/>
        <pc:sldMkLst>
          <pc:docMk/>
          <pc:sldMk cId="518787489" sldId="612"/>
        </pc:sldMkLst>
      </pc:sldChg>
      <pc:sldChg chg="add del">
        <pc:chgData name="Donald Ferguson" userId="d4e141de-59d3-4362-b58c-ed2804aa0504" providerId="ADAL" clId="{56A77A07-04BA-6542-A686-CB0C31784202}" dt="2020-04-09T17:41:54.752" v="26" actId="2696"/>
        <pc:sldMkLst>
          <pc:docMk/>
          <pc:sldMk cId="4120193925" sldId="612"/>
        </pc:sldMkLst>
      </pc:sldChg>
      <pc:sldChg chg="add del">
        <pc:chgData name="Donald Ferguson" userId="d4e141de-59d3-4362-b58c-ed2804aa0504" providerId="ADAL" clId="{56A77A07-04BA-6542-A686-CB0C31784202}" dt="2020-04-09T21:36:09.477" v="255" actId="2696"/>
        <pc:sldMkLst>
          <pc:docMk/>
          <pc:sldMk cId="2017842695" sldId="613"/>
        </pc:sldMkLst>
      </pc:sldChg>
      <pc:sldChg chg="add del">
        <pc:chgData name="Donald Ferguson" userId="d4e141de-59d3-4362-b58c-ed2804aa0504" providerId="ADAL" clId="{56A77A07-04BA-6542-A686-CB0C31784202}" dt="2020-04-09T21:38:08.323" v="299" actId="2696"/>
        <pc:sldMkLst>
          <pc:docMk/>
          <pc:sldMk cId="56574813" sldId="614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1327446787" sldId="614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16012824" sldId="615"/>
        </pc:sldMkLst>
      </pc:sldChg>
      <pc:sldChg chg="add del">
        <pc:chgData name="Donald Ferguson" userId="d4e141de-59d3-4362-b58c-ed2804aa0504" providerId="ADAL" clId="{56A77A07-04BA-6542-A686-CB0C31784202}" dt="2020-04-09T21:37:47.073" v="263" actId="2696"/>
        <pc:sldMkLst>
          <pc:docMk/>
          <pc:sldMk cId="1845654387" sldId="615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1084716854" sldId="616"/>
        </pc:sldMkLst>
      </pc:sldChg>
      <pc:sldChg chg="add del">
        <pc:chgData name="Donald Ferguson" userId="d4e141de-59d3-4362-b58c-ed2804aa0504" providerId="ADAL" clId="{56A77A07-04BA-6542-A686-CB0C31784202}" dt="2020-04-09T21:37:47.512" v="264" actId="2696"/>
        <pc:sldMkLst>
          <pc:docMk/>
          <pc:sldMk cId="3958182500" sldId="616"/>
        </pc:sldMkLst>
      </pc:sldChg>
      <pc:sldChg chg="add del">
        <pc:chgData name="Donald Ferguson" userId="d4e141de-59d3-4362-b58c-ed2804aa0504" providerId="ADAL" clId="{56A77A07-04BA-6542-A686-CB0C31784202}" dt="2020-04-09T21:37:47.829" v="265" actId="2696"/>
        <pc:sldMkLst>
          <pc:docMk/>
          <pc:sldMk cId="817117509" sldId="617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3618499490" sldId="617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2416739819" sldId="618"/>
        </pc:sldMkLst>
      </pc:sldChg>
      <pc:sldChg chg="add del">
        <pc:chgData name="Donald Ferguson" userId="d4e141de-59d3-4362-b58c-ed2804aa0504" providerId="ADAL" clId="{56A77A07-04BA-6542-A686-CB0C31784202}" dt="2020-04-09T21:37:48.089" v="266" actId="2696"/>
        <pc:sldMkLst>
          <pc:docMk/>
          <pc:sldMk cId="2668500583" sldId="618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777775999" sldId="619"/>
        </pc:sldMkLst>
      </pc:sldChg>
      <pc:sldChg chg="add del">
        <pc:chgData name="Donald Ferguson" userId="d4e141de-59d3-4362-b58c-ed2804aa0504" providerId="ADAL" clId="{56A77A07-04BA-6542-A686-CB0C31784202}" dt="2020-04-09T21:37:48.369" v="267" actId="2696"/>
        <pc:sldMkLst>
          <pc:docMk/>
          <pc:sldMk cId="2359818916" sldId="619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1396541636" sldId="620"/>
        </pc:sldMkLst>
      </pc:sldChg>
      <pc:sldChg chg="add del">
        <pc:chgData name="Donald Ferguson" userId="d4e141de-59d3-4362-b58c-ed2804aa0504" providerId="ADAL" clId="{56A77A07-04BA-6542-A686-CB0C31784202}" dt="2020-04-09T21:37:48.648" v="268" actId="2696"/>
        <pc:sldMkLst>
          <pc:docMk/>
          <pc:sldMk cId="2439982583" sldId="620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608916930" sldId="621"/>
        </pc:sldMkLst>
      </pc:sldChg>
      <pc:sldChg chg="add del">
        <pc:chgData name="Donald Ferguson" userId="d4e141de-59d3-4362-b58c-ed2804aa0504" providerId="ADAL" clId="{56A77A07-04BA-6542-A686-CB0C31784202}" dt="2020-04-09T21:37:48.883" v="269" actId="2696"/>
        <pc:sldMkLst>
          <pc:docMk/>
          <pc:sldMk cId="3650212274" sldId="621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596661086" sldId="622"/>
        </pc:sldMkLst>
      </pc:sldChg>
      <pc:sldChg chg="add del">
        <pc:chgData name="Donald Ferguson" userId="d4e141de-59d3-4362-b58c-ed2804aa0504" providerId="ADAL" clId="{56A77A07-04BA-6542-A686-CB0C31784202}" dt="2020-04-09T21:37:49.153" v="270" actId="2696"/>
        <pc:sldMkLst>
          <pc:docMk/>
          <pc:sldMk cId="2353676837" sldId="622"/>
        </pc:sldMkLst>
      </pc:sldChg>
      <pc:sldChg chg="add del">
        <pc:chgData name="Donald Ferguson" userId="d4e141de-59d3-4362-b58c-ed2804aa0504" providerId="ADAL" clId="{56A77A07-04BA-6542-A686-CB0C31784202}" dt="2020-04-09T21:37:49.367" v="271" actId="2696"/>
        <pc:sldMkLst>
          <pc:docMk/>
          <pc:sldMk cId="750339264" sldId="623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1881574490" sldId="623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776392819" sldId="624"/>
        </pc:sldMkLst>
      </pc:sldChg>
      <pc:sldChg chg="add del">
        <pc:chgData name="Donald Ferguson" userId="d4e141de-59d3-4362-b58c-ed2804aa0504" providerId="ADAL" clId="{56A77A07-04BA-6542-A686-CB0C31784202}" dt="2020-04-09T21:37:49.585" v="272" actId="2696"/>
        <pc:sldMkLst>
          <pc:docMk/>
          <pc:sldMk cId="2341189743" sldId="624"/>
        </pc:sldMkLst>
      </pc:sldChg>
      <pc:sldChg chg="add del">
        <pc:chgData name="Donald Ferguson" userId="d4e141de-59d3-4362-b58c-ed2804aa0504" providerId="ADAL" clId="{56A77A07-04BA-6542-A686-CB0C31784202}" dt="2020-04-09T21:37:49.809" v="273" actId="2696"/>
        <pc:sldMkLst>
          <pc:docMk/>
          <pc:sldMk cId="687514439" sldId="625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1549898838" sldId="625"/>
        </pc:sldMkLst>
      </pc:sldChg>
      <pc:sldChg chg="add del">
        <pc:chgData name="Donald Ferguson" userId="d4e141de-59d3-4362-b58c-ed2804aa0504" providerId="ADAL" clId="{56A77A07-04BA-6542-A686-CB0C31784202}" dt="2020-04-09T21:37:50.030" v="274" actId="2696"/>
        <pc:sldMkLst>
          <pc:docMk/>
          <pc:sldMk cId="2023308152" sldId="626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3185419763" sldId="626"/>
        </pc:sldMkLst>
      </pc:sldChg>
      <pc:sldChg chg="add del">
        <pc:chgData name="Donald Ferguson" userId="d4e141de-59d3-4362-b58c-ed2804aa0504" providerId="ADAL" clId="{56A77A07-04BA-6542-A686-CB0C31784202}" dt="2020-04-09T21:37:50.269" v="275" actId="2696"/>
        <pc:sldMkLst>
          <pc:docMk/>
          <pc:sldMk cId="2538365875" sldId="627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2609045706" sldId="627"/>
        </pc:sldMkLst>
      </pc:sldChg>
      <pc:sldChg chg="add del">
        <pc:chgData name="Donald Ferguson" userId="d4e141de-59d3-4362-b58c-ed2804aa0504" providerId="ADAL" clId="{56A77A07-04BA-6542-A686-CB0C31784202}" dt="2020-04-09T21:37:50.491" v="276" actId="2696"/>
        <pc:sldMkLst>
          <pc:docMk/>
          <pc:sldMk cId="1335265611" sldId="628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3106105384" sldId="628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422483648" sldId="629"/>
        </pc:sldMkLst>
      </pc:sldChg>
      <pc:sldChg chg="add del">
        <pc:chgData name="Donald Ferguson" userId="d4e141de-59d3-4362-b58c-ed2804aa0504" providerId="ADAL" clId="{56A77A07-04BA-6542-A686-CB0C31784202}" dt="2020-04-09T21:37:50.721" v="277" actId="2696"/>
        <pc:sldMkLst>
          <pc:docMk/>
          <pc:sldMk cId="3401579737" sldId="629"/>
        </pc:sldMkLst>
      </pc:sldChg>
      <pc:sldChg chg="add del">
        <pc:chgData name="Donald Ferguson" userId="d4e141de-59d3-4362-b58c-ed2804aa0504" providerId="ADAL" clId="{56A77A07-04BA-6542-A686-CB0C31784202}" dt="2020-04-09T21:37:50.932" v="278" actId="2696"/>
        <pc:sldMkLst>
          <pc:docMk/>
          <pc:sldMk cId="1428715311" sldId="630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2609686527" sldId="630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236171049" sldId="631"/>
        </pc:sldMkLst>
      </pc:sldChg>
      <pc:sldChg chg="add del">
        <pc:chgData name="Donald Ferguson" userId="d4e141de-59d3-4362-b58c-ed2804aa0504" providerId="ADAL" clId="{56A77A07-04BA-6542-A686-CB0C31784202}" dt="2020-04-09T21:37:51.225" v="279" actId="2696"/>
        <pc:sldMkLst>
          <pc:docMk/>
          <pc:sldMk cId="1828121356" sldId="631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3684528541" sldId="633"/>
        </pc:sldMkLst>
      </pc:sldChg>
      <pc:sldChg chg="add del">
        <pc:chgData name="Donald Ferguson" userId="d4e141de-59d3-4362-b58c-ed2804aa0504" providerId="ADAL" clId="{56A77A07-04BA-6542-A686-CB0C31784202}" dt="2020-04-09T21:37:51.400" v="280" actId="2696"/>
        <pc:sldMkLst>
          <pc:docMk/>
          <pc:sldMk cId="4231986696" sldId="633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280732868" sldId="634"/>
        </pc:sldMkLst>
      </pc:sldChg>
      <pc:sldChg chg="add del">
        <pc:chgData name="Donald Ferguson" userId="d4e141de-59d3-4362-b58c-ed2804aa0504" providerId="ADAL" clId="{56A77A07-04BA-6542-A686-CB0C31784202}" dt="2020-04-09T21:38:08.817" v="300" actId="2696"/>
        <pc:sldMkLst>
          <pc:docMk/>
          <pc:sldMk cId="3739820991" sldId="634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3555233322" sldId="635"/>
        </pc:sldMkLst>
      </pc:sldChg>
      <pc:sldChg chg="add del">
        <pc:chgData name="Donald Ferguson" userId="d4e141de-59d3-4362-b58c-ed2804aa0504" providerId="ADAL" clId="{56A77A07-04BA-6542-A686-CB0C31784202}" dt="2020-04-09T21:37:51.620" v="281" actId="2696"/>
        <pc:sldMkLst>
          <pc:docMk/>
          <pc:sldMk cId="3555996620" sldId="635"/>
        </pc:sldMkLst>
      </pc:sldChg>
      <pc:sldChg chg="add del">
        <pc:chgData name="Donald Ferguson" userId="d4e141de-59d3-4362-b58c-ed2804aa0504" providerId="ADAL" clId="{56A77A07-04BA-6542-A686-CB0C31784202}" dt="2020-04-09T21:37:52.291" v="284" actId="2696"/>
        <pc:sldMkLst>
          <pc:docMk/>
          <pc:sldMk cId="1933766280" sldId="637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3599495685" sldId="637"/>
        </pc:sldMkLst>
      </pc:sldChg>
      <pc:sldChg chg="add del">
        <pc:chgData name="Donald Ferguson" userId="d4e141de-59d3-4362-b58c-ed2804aa0504" providerId="ADAL" clId="{56A77A07-04BA-6542-A686-CB0C31784202}" dt="2020-04-09T21:37:52.508" v="285" actId="2696"/>
        <pc:sldMkLst>
          <pc:docMk/>
          <pc:sldMk cId="580181036" sldId="639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2651973002" sldId="639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2319393125" sldId="640"/>
        </pc:sldMkLst>
      </pc:sldChg>
      <pc:sldChg chg="add del">
        <pc:chgData name="Donald Ferguson" userId="d4e141de-59d3-4362-b58c-ed2804aa0504" providerId="ADAL" clId="{56A77A07-04BA-6542-A686-CB0C31784202}" dt="2020-04-09T21:37:51.881" v="282" actId="2696"/>
        <pc:sldMkLst>
          <pc:docMk/>
          <pc:sldMk cId="3324731150" sldId="640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145371470" sldId="641"/>
        </pc:sldMkLst>
      </pc:sldChg>
      <pc:sldChg chg="add del">
        <pc:chgData name="Donald Ferguson" userId="d4e141de-59d3-4362-b58c-ed2804aa0504" providerId="ADAL" clId="{56A77A07-04BA-6542-A686-CB0C31784202}" dt="2020-04-09T21:37:52.046" v="283" actId="2696"/>
        <pc:sldMkLst>
          <pc:docMk/>
          <pc:sldMk cId="438802386" sldId="641"/>
        </pc:sldMkLst>
      </pc:sldChg>
      <pc:sldChg chg="add del">
        <pc:chgData name="Donald Ferguson" userId="d4e141de-59d3-4362-b58c-ed2804aa0504" providerId="ADAL" clId="{56A77A07-04BA-6542-A686-CB0C31784202}" dt="2020-04-09T21:37:52.982" v="287" actId="2696"/>
        <pc:sldMkLst>
          <pc:docMk/>
          <pc:sldMk cId="534335660" sldId="645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1856269166" sldId="645"/>
        </pc:sldMkLst>
      </pc:sldChg>
      <pc:sldChg chg="add del">
        <pc:chgData name="Donald Ferguson" userId="d4e141de-59d3-4362-b58c-ed2804aa0504" providerId="ADAL" clId="{56A77A07-04BA-6542-A686-CB0C31784202}" dt="2020-04-09T21:37:52.794" v="286" actId="2696"/>
        <pc:sldMkLst>
          <pc:docMk/>
          <pc:sldMk cId="1871523714" sldId="646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2136969772" sldId="646"/>
        </pc:sldMkLst>
      </pc:sldChg>
      <pc:sldChg chg="add del">
        <pc:chgData name="Donald Ferguson" userId="d4e141de-59d3-4362-b58c-ed2804aa0504" providerId="ADAL" clId="{56A77A07-04BA-6542-A686-CB0C31784202}" dt="2020-04-09T21:37:53.209" v="288" actId="2696"/>
        <pc:sldMkLst>
          <pc:docMk/>
          <pc:sldMk cId="974440700" sldId="647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2457861240" sldId="647"/>
        </pc:sldMkLst>
      </pc:sldChg>
      <pc:sldChg chg="add del">
        <pc:chgData name="Donald Ferguson" userId="d4e141de-59d3-4362-b58c-ed2804aa0504" providerId="ADAL" clId="{56A77A07-04BA-6542-A686-CB0C31784202}" dt="2020-04-09T21:37:53.409" v="289" actId="2696"/>
        <pc:sldMkLst>
          <pc:docMk/>
          <pc:sldMk cId="2357427270" sldId="648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3563036182" sldId="648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504573686" sldId="649"/>
        </pc:sldMkLst>
      </pc:sldChg>
      <pc:sldChg chg="add del">
        <pc:chgData name="Donald Ferguson" userId="d4e141de-59d3-4362-b58c-ed2804aa0504" providerId="ADAL" clId="{56A77A07-04BA-6542-A686-CB0C31784202}" dt="2020-04-09T21:37:53.674" v="290" actId="2696"/>
        <pc:sldMkLst>
          <pc:docMk/>
          <pc:sldMk cId="1343822925" sldId="649"/>
        </pc:sldMkLst>
      </pc:sldChg>
      <pc:sldChg chg="add del">
        <pc:chgData name="Donald Ferguson" userId="d4e141de-59d3-4362-b58c-ed2804aa0504" providerId="ADAL" clId="{56A77A07-04BA-6542-A686-CB0C31784202}" dt="2020-04-09T21:38:10.953" v="301" actId="2696"/>
        <pc:sldMkLst>
          <pc:docMk/>
          <pc:sldMk cId="187556000" sldId="651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1063585407" sldId="651"/>
        </pc:sldMkLst>
      </pc:sldChg>
      <pc:sldChg chg="add del">
        <pc:chgData name="Donald Ferguson" userId="d4e141de-59d3-4362-b58c-ed2804aa0504" providerId="ADAL" clId="{56A77A07-04BA-6542-A686-CB0C31784202}" dt="2020-04-09T21:38:00.593" v="297" actId="2696"/>
        <pc:sldMkLst>
          <pc:docMk/>
          <pc:sldMk cId="1174033780" sldId="652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1671941890" sldId="652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2034514836" sldId="653"/>
        </pc:sldMkLst>
      </pc:sldChg>
      <pc:sldChg chg="add del">
        <pc:chgData name="Donald Ferguson" userId="d4e141de-59d3-4362-b58c-ed2804aa0504" providerId="ADAL" clId="{56A77A07-04BA-6542-A686-CB0C31784202}" dt="2020-04-09T21:37:58.871" v="296" actId="2696"/>
        <pc:sldMkLst>
          <pc:docMk/>
          <pc:sldMk cId="3488460440" sldId="653"/>
        </pc:sldMkLst>
      </pc:sldChg>
      <pc:sldChg chg="add del">
        <pc:chgData name="Donald Ferguson" userId="d4e141de-59d3-4362-b58c-ed2804aa0504" providerId="ADAL" clId="{56A77A07-04BA-6542-A686-CB0C31784202}" dt="2020-04-09T21:38:12.131" v="303" actId="2696"/>
        <pc:sldMkLst>
          <pc:docMk/>
          <pc:sldMk cId="972346396" sldId="655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3969764275" sldId="655"/>
        </pc:sldMkLst>
      </pc:sldChg>
      <pc:sldMasterChg chg="modSp">
        <pc:chgData name="Donald Ferguson" userId="d4e141de-59d3-4362-b58c-ed2804aa0504" providerId="ADAL" clId="{56A77A07-04BA-6542-A686-CB0C31784202}" dt="2020-04-09T17:47:08.442" v="235" actId="20577"/>
        <pc:sldMasterMkLst>
          <pc:docMk/>
          <pc:sldMasterMk cId="0" sldId="2147493455"/>
        </pc:sldMasterMkLst>
        <pc:spChg chg="mod">
          <ac:chgData name="Donald Ferguson" userId="d4e141de-59d3-4362-b58c-ed2804aa0504" providerId="ADAL" clId="{56A77A07-04BA-6542-A686-CB0C31784202}" dt="2020-04-09T17:47:08.442" v="235" actId="20577"/>
          <ac:spMkLst>
            <pc:docMk/>
            <pc:sldMasterMk cId="0" sldId="2147493455"/>
            <ac:spMk id="9" creationId="{00000000-0000-0000-0000-000000000000}"/>
          </ac:spMkLst>
        </pc:spChg>
      </pc:sldMasterChg>
      <pc:sldMasterChg chg="del delSldLayout">
        <pc:chgData name="Donald Ferguson" userId="d4e141de-59d3-4362-b58c-ed2804aa0504" providerId="ADAL" clId="{56A77A07-04BA-6542-A686-CB0C31784202}" dt="2020-04-09T21:36:00.452" v="252" actId="2696"/>
        <pc:sldMasterMkLst>
          <pc:docMk/>
          <pc:sldMasterMk cId="1396803697" sldId="2147493563"/>
        </pc:sldMasterMkLst>
        <pc:sldLayoutChg chg="del">
          <pc:chgData name="Donald Ferguson" userId="d4e141de-59d3-4362-b58c-ed2804aa0504" providerId="ADAL" clId="{56A77A07-04BA-6542-A686-CB0C31784202}" dt="2020-04-09T21:36:00.410" v="245" actId="2696"/>
          <pc:sldLayoutMkLst>
            <pc:docMk/>
            <pc:sldMasterMk cId="1396803697" sldId="2147493563"/>
            <pc:sldLayoutMk cId="295187573" sldId="2147493564"/>
          </pc:sldLayoutMkLst>
        </pc:sldLayoutChg>
        <pc:sldLayoutChg chg="del">
          <pc:chgData name="Donald Ferguson" userId="d4e141de-59d3-4362-b58c-ed2804aa0504" providerId="ADAL" clId="{56A77A07-04BA-6542-A686-CB0C31784202}" dt="2020-04-09T21:36:00.410" v="246" actId="2696"/>
          <pc:sldLayoutMkLst>
            <pc:docMk/>
            <pc:sldMasterMk cId="1396803697" sldId="2147493563"/>
            <pc:sldLayoutMk cId="66125183" sldId="2147493565"/>
          </pc:sldLayoutMkLst>
        </pc:sldLayoutChg>
        <pc:sldLayoutChg chg="del">
          <pc:chgData name="Donald Ferguson" userId="d4e141de-59d3-4362-b58c-ed2804aa0504" providerId="ADAL" clId="{56A77A07-04BA-6542-A686-CB0C31784202}" dt="2020-04-09T21:36:00.411" v="247" actId="2696"/>
          <pc:sldLayoutMkLst>
            <pc:docMk/>
            <pc:sldMasterMk cId="1396803697" sldId="2147493563"/>
            <pc:sldLayoutMk cId="2022987171" sldId="2147493566"/>
          </pc:sldLayoutMkLst>
        </pc:sldLayoutChg>
        <pc:sldLayoutChg chg="del">
          <pc:chgData name="Donald Ferguson" userId="d4e141de-59d3-4362-b58c-ed2804aa0504" providerId="ADAL" clId="{56A77A07-04BA-6542-A686-CB0C31784202}" dt="2020-04-09T21:36:00.412" v="248" actId="2696"/>
          <pc:sldLayoutMkLst>
            <pc:docMk/>
            <pc:sldMasterMk cId="1396803697" sldId="2147493563"/>
            <pc:sldLayoutMk cId="2530050382" sldId="2147493567"/>
          </pc:sldLayoutMkLst>
        </pc:sldLayoutChg>
        <pc:sldLayoutChg chg="del">
          <pc:chgData name="Donald Ferguson" userId="d4e141de-59d3-4362-b58c-ed2804aa0504" providerId="ADAL" clId="{56A77A07-04BA-6542-A686-CB0C31784202}" dt="2020-04-09T21:36:00.413" v="249" actId="2696"/>
          <pc:sldLayoutMkLst>
            <pc:docMk/>
            <pc:sldMasterMk cId="1396803697" sldId="2147493563"/>
            <pc:sldLayoutMk cId="1279101416" sldId="2147493568"/>
          </pc:sldLayoutMkLst>
        </pc:sldLayoutChg>
        <pc:sldLayoutChg chg="del">
          <pc:chgData name="Donald Ferguson" userId="d4e141de-59d3-4362-b58c-ed2804aa0504" providerId="ADAL" clId="{56A77A07-04BA-6542-A686-CB0C31784202}" dt="2020-04-09T21:36:00.414" v="250" actId="2696"/>
          <pc:sldLayoutMkLst>
            <pc:docMk/>
            <pc:sldMasterMk cId="1396803697" sldId="2147493563"/>
            <pc:sldLayoutMk cId="3914874406" sldId="2147493569"/>
          </pc:sldLayoutMkLst>
        </pc:sldLayoutChg>
        <pc:sldLayoutChg chg="del">
          <pc:chgData name="Donald Ferguson" userId="d4e141de-59d3-4362-b58c-ed2804aa0504" providerId="ADAL" clId="{56A77A07-04BA-6542-A686-CB0C31784202}" dt="2020-04-09T21:36:00.415" v="251" actId="2696"/>
          <pc:sldLayoutMkLst>
            <pc:docMk/>
            <pc:sldMasterMk cId="1396803697" sldId="2147493563"/>
            <pc:sldLayoutMk cId="306380524" sldId="2147493570"/>
          </pc:sldLayoutMkLst>
        </pc:sldLayoutChg>
      </pc:sldMasterChg>
      <pc:sldMasterChg chg="delSldLayout">
        <pc:chgData name="Donald Ferguson" userId="d4e141de-59d3-4362-b58c-ed2804aa0504" providerId="ADAL" clId="{56A77A07-04BA-6542-A686-CB0C31784202}" dt="2020-04-09T21:38:10.954" v="302" actId="2696"/>
        <pc:sldMasterMkLst>
          <pc:docMk/>
          <pc:sldMasterMk cId="3735212838" sldId="2147493587"/>
        </pc:sldMasterMkLst>
        <pc:sldLayoutChg chg="del">
          <pc:chgData name="Donald Ferguson" userId="d4e141de-59d3-4362-b58c-ed2804aa0504" providerId="ADAL" clId="{56A77A07-04BA-6542-A686-CB0C31784202}" dt="2020-04-09T21:38:10.954" v="302" actId="2696"/>
          <pc:sldLayoutMkLst>
            <pc:docMk/>
            <pc:sldMasterMk cId="3735212838" sldId="2147493587"/>
            <pc:sldLayoutMk cId="4242008166" sldId="2147493595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4/10/20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7543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>
              <a:defRPr/>
            </a:pPr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2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615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r>
              <a:rPr lang="en-US" altLang="en-US" dirty="0"/>
              <a:t>Generates all trees equivalent to the query</a:t>
            </a:r>
          </a:p>
        </p:txBody>
      </p:sp>
    </p:spTree>
    <p:extLst>
      <p:ext uri="{BB962C8B-B14F-4D97-AF65-F5344CB8AC3E}">
        <p14:creationId xmlns:p14="http://schemas.microsoft.com/office/powerpoint/2010/main" val="782097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="1" dirty="0">
                <a:highlight>
                  <a:srgbClr val="FFFF00"/>
                </a:highlight>
              </a:rPr>
              <a:t> IO cost is dominant (~80%)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6415B-586E-2B45-B637-70E4CB56C153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0191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>
              <a:defRPr/>
            </a:pPr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8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02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024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1401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Most selective index = one with the most entries</a:t>
            </a:r>
          </a:p>
          <a:p>
            <a:r>
              <a:rPr lang="en-US" b="1" dirty="0"/>
              <a:t>Indexed entries: only have to read height of tree</a:t>
            </a:r>
          </a:p>
          <a:p>
            <a:r>
              <a:rPr lang="en-US" b="1" dirty="0"/>
              <a:t>	Otherwise, need to read all blocks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6415B-586E-2B45-B637-70E4CB56C153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8307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>
              <a:defRPr/>
            </a:pPr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13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229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3487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8642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common query rewrite: push down a select into a branch (</a:t>
            </a:r>
            <a:r>
              <a:rPr lang="en-US" b="1" dirty="0"/>
              <a:t>selection pushing</a:t>
            </a:r>
            <a:r>
              <a:rPr lang="en-US" b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6415B-586E-2B45-B637-70E4CB56C153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9692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>
              <a:defRPr/>
            </a:pPr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13</a:t>
            </a: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43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434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4282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>
              <a:defRPr/>
            </a:pPr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14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639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639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9564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9288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>
              <a:defRPr/>
            </a:pPr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12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843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843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4455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>
              <a:defRPr/>
            </a:pPr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16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048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048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6235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r>
              <a:rPr lang="en-US" altLang="en-US" dirty="0"/>
              <a:t>Most optimization comes from JOINS</a:t>
            </a:r>
          </a:p>
        </p:txBody>
      </p:sp>
      <p:sp>
        <p:nvSpPr>
          <p:cNvPr id="2253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57473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>
              <a:defRPr/>
            </a:pPr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11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663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663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066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>
              <a:defRPr/>
            </a:pPr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12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867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867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7772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2013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DE17B393-09EE-42C6-A794-9E1A41A497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90ED3-6162-407E-8955-73C5104A025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5DAEE99-CE43-408C-877F-41745DB239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AD60ADDD-A532-4486-9CBB-71BEDF5B0C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65549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4B95BF98-7E43-4891-90E1-9BAA59B9C3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56A9B6-8725-447A-9321-4854013A78C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FDC555F4-958C-4FD7-9960-339F2A0591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EB175AFF-3A9E-4C16-BE72-C67C1E34A7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0568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B018FC6-A18B-483C-BE16-4EB57B0978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CEE227-C4C1-4C1C-8DC1-0B7584949BF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EE88452-27C0-4AD7-9B5D-2515CDDD14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E65C40A-9510-4842-BAD9-86FA0C417D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0467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B018FC6-A18B-483C-BE16-4EB57B0978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CEE227-C4C1-4C1C-8DC1-0B7584949BF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EE88452-27C0-4AD7-9B5D-2515CDDD14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E65C40A-9510-4842-BAD9-86FA0C417D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3562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96742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9431BE85-134C-45C2-841D-83F2DF7DEBE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7" tIns="46514" rIns="93027" bIns="46514" anchor="b"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69180C-7763-4278-9D11-7BC6EC1EC51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0BA0B7EA-541F-493F-AD5E-6A7E36288B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80C7B06E-F917-45BD-A079-6C73087A5B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23767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88F6301-714C-4FE8-91A7-DFAF60BA9F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1E2AE-1C39-46EC-B503-AA16A34FF47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78E4A80F-EA86-483A-9CCF-9DEFC2C5BC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3486AFF1-D1FF-48A8-93A6-6BA573FA0D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9803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B0B097C5-D41A-489F-BD28-B47D5FC647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6EDCCF-D6B5-458B-A937-6F50AC02D764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B4B0AB2B-B914-46AE-945B-4F2A259734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C47C0904-AD6D-4E15-8AE5-8A8E9C822C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08675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D2038342-6288-4651-9671-9D89FA2AE43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7" tIns="46514" rIns="93027" bIns="46514" anchor="b"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602458-8836-4AD1-87A4-E1AAEB3E336F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DD5E2B09-55A3-403F-BD5D-6EECB59583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F307FE91-BCEE-4B69-8A93-00729E07FD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17841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F2F1CBD7-8837-4FFA-9E6E-4349DD3C65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308957-54A5-4376-9A4F-A60FE6483F7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6CC7B13C-5BC4-425A-AD43-DC98560C86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AAD995C5-919A-47D2-B5B1-A305E128C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89904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304C020A-81DD-4F0E-9E1E-11E9EFBBBD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51C2DE-767C-41B7-9020-9E12854B3373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5D1FDE96-53BB-40AB-A363-C3E2527FD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C5DBAFAE-DC9F-4DE5-8A89-6D3291897A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22627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3ECC9BF4-EEC8-47FC-B870-5C9260A27B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00FCA9-0AFE-43A5-B670-BA67FF0B6439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BDF1AAE9-CC1A-4AE4-BF11-36BB06A0B7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400FF708-9969-45FD-835E-508CFA1A88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6354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3ECC9BF4-EEC8-47FC-B870-5C9260A27B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00FCA9-0AFE-43A5-B670-BA67FF0B6439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BDF1AAE9-CC1A-4AE4-BF11-36BB06A0B7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400FF708-9969-45FD-835E-508CFA1A88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02157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24C0E946-5AD3-45F8-ACED-33EBCE4BF1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C1C478-0C20-4F9F-8BF1-079F4453B4F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1D3F2765-981A-499E-95AC-CF3808A73C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E41FBC5B-83A2-4A9A-A1B0-28128EFEA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04640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D13A4289-C234-4822-8F80-7601168370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679EC6-AB91-4B19-8CF1-6882286BA94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B387304B-D3DF-4E38-92DB-5D4BCE46F4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3BB620EF-1AE8-4EBF-9C1B-4CAA366782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0910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63139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E4FACB74-B50C-4B06-A5A5-20D32363EF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339563-2C98-4B93-83E5-CC098119E21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E79773B1-5152-4D10-B216-B822905163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B198145A-44FC-4096-9FC2-904B77DA02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14718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D0365CAA-984C-4D5A-8917-E4657D9DB2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1E0D87-7048-4B74-B1DF-2AF9DA51A874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84BD6879-3B1A-4164-A8A5-4F223FB725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54D6EF25-97D7-4168-982F-CC5359FC65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82771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88042581-1980-4B12-A9F3-07484395D3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AFDCA1-D0BD-4EE3-B84B-B245344EAE6D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A15DD8C8-9D07-4212-8097-6DF934C349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D1CDDFF4-AC53-4860-9138-DCD6819BEA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16548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E820A2E4-B987-4EA5-B8FB-1D3DE01E46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A5CC6D-5ABE-49B7-A447-1FFC5073AB7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E4B9858F-DA21-428E-83D3-353EE3F15A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2367EC13-7DE2-4B5B-8D33-AB15B9A7D0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33876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6186B664-24D4-47FE-9BA7-BB2E13D2A6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8903F0-31AD-45B7-BCF1-F759BF484E5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8C0D0BE4-6FD3-417D-9A1D-5D9F86ACA5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CF60DFE1-B1A8-411A-A468-19A545E4CF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07443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F14EB24E-1992-449A-AD28-FF477E1F2C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E36D8E-1942-4B6F-B492-DC8CBE44093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2FD7109D-2297-4F46-9A8F-16F23C6FAA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63074D6-C005-48DF-B89D-3BD9BDA79E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66646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F949F206-950D-48E9-A149-D64511CA3C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8B398B-457E-4D99-B1F7-A3F80D27FC0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D0B54FF7-6A74-49C7-BED8-B43DFD708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EF36A1EB-50EB-4DF7-BA49-AB53A82631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ea typeface="MS PGothic" panose="020B0600070205080204" pitchFamily="34" charset="-128"/>
              </a:rPr>
              <a:t>Default JOIN</a:t>
            </a:r>
          </a:p>
        </p:txBody>
      </p:sp>
    </p:spTree>
    <p:extLst>
      <p:ext uri="{BB962C8B-B14F-4D97-AF65-F5344CB8AC3E}">
        <p14:creationId xmlns:p14="http://schemas.microsoft.com/office/powerpoint/2010/main" val="38457045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9C51CAF2-9CEA-43E4-9F13-33B4816150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FA7D35-4712-41D8-B665-A94477D35433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5E9F84F8-5007-4AFA-B1CA-32DECFCA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DC503CC5-3C73-48F3-94C8-DD3EE462B5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48618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142F6F46-D2F8-4045-BC61-9F9C765938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537C19-6B0F-4F02-8273-B3D055936514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180C5F3E-AD18-4684-BE1C-B820701F9B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E48DB948-26F3-4ED2-83FE-AD47D86279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50510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AD93E615-994D-4A37-82DE-F08F13E8E1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30C5C6-B038-4CA0-85B6-DDA03BA885E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AA762C56-9F03-4061-93F2-0924767E54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70E3782E-4DA0-4575-BE2D-D9C584EDA4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805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1853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A73E5832-2ABE-4BFE-BB50-28F915EA88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B8EA5F-502C-43A9-830F-42CE989F462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9902172E-A11B-4483-A0E5-C19110049E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D621418C-DB3C-4B2B-8C64-6143806C6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ea typeface="MS PGothic" panose="020B0600070205080204" pitchFamily="34" charset="-128"/>
              </a:rPr>
              <a:t>Build index on non-indexed table</a:t>
            </a:r>
          </a:p>
          <a:p>
            <a:r>
              <a:rPr lang="en-US" altLang="en-US" dirty="0">
                <a:latin typeface="Times New Roman" panose="02020603050405020304" pitchFamily="18" charset="0"/>
                <a:ea typeface="MS PGothic" panose="020B0600070205080204" pitchFamily="34" charset="-128"/>
              </a:rPr>
              <a:t>Cost of building a sorted index: </a:t>
            </a:r>
            <a:r>
              <a:rPr lang="en-US" altLang="en-US" b="1" dirty="0">
                <a:latin typeface="Times New Roman" panose="02020603050405020304" pitchFamily="18" charset="0"/>
                <a:ea typeface="MS PGothic" panose="020B0600070205080204" pitchFamily="34" charset="-128"/>
              </a:rPr>
              <a:t>n*log(n)</a:t>
            </a:r>
          </a:p>
          <a:p>
            <a:endParaRPr lang="en-US" altLang="en-US" b="1" dirty="0">
              <a:latin typeface="Times New Roman" panose="02020603050405020304" pitchFamily="18" charset="0"/>
              <a:ea typeface="MS PGothic" panose="020B0600070205080204" pitchFamily="34" charset="-128"/>
            </a:endParaRPr>
          </a:p>
          <a:p>
            <a:r>
              <a:rPr lang="en-US" altLang="en-US" dirty="0">
                <a:latin typeface="Times New Roman" panose="02020603050405020304" pitchFamily="18" charset="0"/>
                <a:ea typeface="MS PGothic" panose="020B0600070205080204" pitchFamily="34" charset="-128"/>
              </a:rPr>
              <a:t>IF only have equality operator:</a:t>
            </a:r>
          </a:p>
          <a:p>
            <a:r>
              <a:rPr lang="en-US" altLang="en-US" dirty="0">
                <a:latin typeface="Times New Roman" panose="02020603050405020304" pitchFamily="18" charset="0"/>
                <a:ea typeface="MS PGothic" panose="020B0600070205080204" pitchFamily="34" charset="-128"/>
              </a:rPr>
              <a:t>	Can build a hash index in order </a:t>
            </a:r>
            <a:r>
              <a:rPr lang="en-US" altLang="en-US" b="1" dirty="0">
                <a:latin typeface="Times New Roman" panose="02020603050405020304" pitchFamily="18" charset="0"/>
                <a:ea typeface="MS PGothic" panose="020B0600070205080204" pitchFamily="34" charset="-128"/>
              </a:rPr>
              <a:t>n</a:t>
            </a:r>
            <a:endParaRPr lang="en-US" altLang="en-US" dirty="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53913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6D654B33-BC99-47A5-93CC-4F991970FD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86370A2-C9CC-4121-BAFB-25936DC797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E96E3140-7FEA-474E-B9D0-609C761096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B635C07C-4FB6-4E4B-8EF5-756580B01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75121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556A1349-140A-4CD0-8290-0C85EC64B2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28B150-66F0-48B2-8723-F0B4B4E21AD8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DC72631A-11CF-4A9F-9276-90C504DE09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C41B2CCA-6AB4-45BC-A730-EE771BA6C6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619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02A0F754-33C5-4C0A-B518-576CF71D45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CA34F9-AEED-4B4E-B7D2-FBF59CD7A95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FC6D0380-CE7D-4DCC-A871-D153A3DC61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26D12600-61F5-4F10-A72D-B27075AD72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8049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AA579BEF-3A24-4B50-889B-A595EFD451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463BFB-5BAE-446A-BC00-D651D93EA269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63F9ACA6-3F1E-4CEC-B741-656C2F9A51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459FC99F-9019-4083-A1D8-FA9D7FC91D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07808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851F700A-7B2B-4836-88B1-F9CACD8E5A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2A4DCB-5A1D-4D5C-82F2-DF14D924F19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CB231B14-6D7F-47FC-8278-5EDCD36CE6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B5287FC9-2084-42BE-9146-A9C0EAD44E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85457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0661E089-8628-442E-ACBE-9D54FD07AA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E82FC5-DED1-4F9E-A1AD-02661FDD5AA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1349231C-8B31-41F8-897F-ABC2DFA651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B9608B6-72A7-4DBD-9892-0B47392016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91503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916D6A6B-3D6A-4502-86D4-1C5C10FE96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1F64DF-0F73-4F11-A473-987EDFB7EBD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4489731F-BC84-422E-B581-3B4768EC57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13066965-8C02-4467-BCC4-3BB0E0A026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31938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36A39A31-1CC5-4EEF-B14A-A3A6474251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DAD197-26E9-4498-9B31-5B905F4B37D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16C85EC2-1C14-4D55-8F48-98B0119F30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B5456B7D-F458-49BC-BEE4-37E1A290D2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1012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E2B0230E-BEFC-41CE-A486-77D294D177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1C98CC-71ED-4C18-9105-63AFDC2E9524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2E1AC8FC-7F54-4A19-9F22-F3C3BC31A7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7A796A79-55B5-4143-923C-B07D089138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598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09587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50F19A0C-FBFC-4C79-A811-E80C0E4F5F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6EC564-EE84-4871-A23A-FD88EFA5ED28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506FBE16-B02E-423E-9C2C-71B5C960A2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56309900-9CF6-4CFD-9B33-E31B7F9ED8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10921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E70BF573-6002-434F-A566-42B8E6440C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D9B1DA8-1186-447B-B22B-1367974E912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FBE3CDFB-CD8F-478A-8EC1-8D3DCC6A38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865815F9-10A0-4280-8ED5-97E491BD0C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55287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C6A4245A-8ADB-4BFE-B4F4-6D18B81D74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8E5D01-CD6B-41FD-BA6C-A659A5249DB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FF8507F1-E132-4067-B6FF-099BA76E72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5C34C685-9185-4A3E-90A3-CAC4AF3C53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42977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D06FC9D1-2B29-4318-9DE5-2580D98ECC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06D649-6B81-4475-8D4D-CAACF74D4643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650A1E83-E92B-4677-B68A-745A6E514F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23188A57-90AF-4DB9-B105-B826374ADB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8433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C0FE7339-DC65-49D2-A655-B3EDFE070B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77F1E5-9A6B-46E3-9126-D4752AF9E70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F888EA74-F32C-4E49-A95D-3091B20866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AD886AE4-BDE3-40CF-A981-1D1FE4BAA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29867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86EA7C32-3CD6-4A7B-8313-39AF8B8470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7758C1-1925-4887-847D-E1170C9BEA4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E3526EB3-5356-43D9-9E8E-C62C6257E8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71B7110A-8059-4AF8-9431-3AF6F8F336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7722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F794B59E-23F9-4AF1-87EC-4AAEF380C6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BD636F-715A-4B25-A681-97DEEED8DD2F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1F8D85A2-D5DE-4B5C-842A-4ED3B9385D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ADE88C13-5FDC-4080-B024-79E0712BC6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63966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A9C31A9A-21DA-4EBE-B19A-8621513DC4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ED8CD4-9F16-4E96-8301-190BFE224299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4E27E3FF-FE69-461B-A41B-ED037C4994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396EEB19-736D-49D7-907E-7285BCB7CA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1" dirty="0">
                <a:latin typeface="Times New Roman" panose="02020603050405020304" pitchFamily="18" charset="0"/>
                <a:ea typeface="MS PGothic" panose="020B0600070205080204" pitchFamily="34" charset="-128"/>
              </a:rPr>
              <a:t>Materialization</a:t>
            </a:r>
            <a:r>
              <a:rPr lang="en-US" altLang="en-US" b="0" dirty="0">
                <a:latin typeface="Times New Roman" panose="02020603050405020304" pitchFamily="18" charset="0"/>
                <a:ea typeface="MS PGothic" panose="020B0600070205080204" pitchFamily="34" charset="-128"/>
              </a:rPr>
              <a:t>: run first operation completely, then load table for next operation</a:t>
            </a:r>
            <a:endParaRPr lang="en-US" altLang="en-US" b="1" dirty="0">
              <a:latin typeface="Times New Roman" panose="02020603050405020304" pitchFamily="18" charset="0"/>
              <a:ea typeface="MS PGothic" panose="020B0600070205080204" pitchFamily="34" charset="-128"/>
            </a:endParaRPr>
          </a:p>
          <a:p>
            <a:r>
              <a:rPr lang="en-US" altLang="en-US" b="1" dirty="0">
                <a:latin typeface="Times New Roman" panose="02020603050405020304" pitchFamily="18" charset="0"/>
                <a:ea typeface="MS PGothic" panose="020B0600070205080204" pitchFamily="34" charset="-128"/>
              </a:rPr>
              <a:t>Stream/pipelining</a:t>
            </a:r>
            <a:r>
              <a:rPr lang="en-US" altLang="en-US" dirty="0">
                <a:latin typeface="Times New Roman" panose="02020603050405020304" pitchFamily="18" charset="0"/>
                <a:ea typeface="MS PGothic" panose="020B0600070205080204" pitchFamily="34" charset="-128"/>
              </a:rPr>
              <a:t>: every time select runs and returns a tuple, do JOIN on tuple</a:t>
            </a:r>
          </a:p>
        </p:txBody>
      </p:sp>
    </p:spTree>
    <p:extLst>
      <p:ext uri="{BB962C8B-B14F-4D97-AF65-F5344CB8AC3E}">
        <p14:creationId xmlns:p14="http://schemas.microsoft.com/office/powerpoint/2010/main" val="231280239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411A0C94-7116-4D9F-B032-0B7D5CAEFD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087AEF-BCD3-4E14-90AC-36F21F61B7CD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5A1EACEC-D3BA-440B-B162-960DEBF63F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65FC041A-1CDA-4E0D-899C-36B41A2D1B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63287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EB4A74A6-6BAE-48D5-887A-08ECE2B9DE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CF5737-26BD-43D3-AD5F-CA57BF00685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1A2D4F9E-523D-4D83-9CCA-0A0A3EDC3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4C17232C-71C3-4C8F-94CC-B46F85BCC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3143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6415B-586E-2B45-B637-70E4CB56C153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60691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9537D33B-516E-4E1D-8155-1BB8818AF6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C4ADFA-7B9A-45C2-ACE0-D65735EC0894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DD97AD53-BD51-4766-B4CC-07042C973C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1F53E999-D5D9-4EE0-BF00-9FF2703BFF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115095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42110E80-B291-467E-B6C9-4151025D1D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694927-76E6-4EA2-BC0D-83CC70E039B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263D960F-547C-4311-9DFB-F0B9B7184D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B4D7C663-09D8-4E58-BD41-5E440BEEA8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71313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0BD00E35-2581-4360-932D-5853D79569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F3113D-CFEA-49FB-89AC-A0F42740146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09D6BDB9-42C5-4D74-8C9B-2BB1DD9097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ADE81651-BE6A-402F-AC40-628067C7B3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64837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6415B-586E-2B45-B637-70E4CB56C153}" type="slidenum">
              <a:rPr lang="en-US" altLang="en-US" smtClean="0"/>
              <a:pPr/>
              <a:t>93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006487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chapter 16 is ALSO query optimization</a:t>
            </a:r>
          </a:p>
          <a:p>
            <a:r>
              <a:rPr lang="en-US" dirty="0"/>
              <a:t>There are A LOT of optimization methods out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6415B-586E-2B45-B637-70E4CB56C153}" type="slidenum">
              <a:rPr lang="en-US" altLang="en-US" smtClean="0"/>
              <a:pPr/>
              <a:t>94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474164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415B-586E-2B45-B637-70E4CB56C15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7163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415B-586E-2B45-B637-70E4CB56C15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524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/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/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3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/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/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615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3439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Scan: one way to do a SELECT</a:t>
            </a:r>
          </a:p>
          <a:p>
            <a:r>
              <a:rPr lang="en-US" dirty="0"/>
              <a:t>	Can be done in parallel (on different computers/cores)</a:t>
            </a:r>
          </a:p>
          <a:p>
            <a:r>
              <a:rPr lang="en-US" dirty="0"/>
              <a:t>	Can flow to another computer that does the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6415B-586E-2B45-B637-70E4CB56C153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749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103532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4/10/20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78423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4/10/20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245309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4/10/20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152705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4/10/20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690457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-19050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2800" b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28600" y="819150"/>
            <a:ext cx="8495740" cy="36960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981324783"/>
      </p:ext>
    </p:extLst>
  </p:cSld>
  <p:clrMapOvr>
    <a:masterClrMapping/>
  </p:clrMapOvr>
  <p:transition spd="med">
    <p:wipe dir="r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  <a:prstGeom prst="rect">
            <a:avLst/>
          </a:prstGeo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576555472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14325"/>
            <a:ext cx="1943100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14325"/>
            <a:ext cx="5676900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325"/>
            <a:ext cx="7772400" cy="828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clipArt"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4/10/20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14325"/>
            <a:ext cx="1943100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14325"/>
            <a:ext cx="5676900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325"/>
            <a:ext cx="7772400" cy="828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clipArt"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4/10/20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14325"/>
            <a:ext cx="1943100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14325"/>
            <a:ext cx="5676900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325"/>
            <a:ext cx="7772400" cy="828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clipArt"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4/10/20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14325"/>
            <a:ext cx="1943100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14325"/>
            <a:ext cx="5676900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325"/>
            <a:ext cx="7772400" cy="828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clipArt"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4/10/20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14325"/>
            <a:ext cx="1943100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14325"/>
            <a:ext cx="5676900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325"/>
            <a:ext cx="7772400" cy="828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clipArt"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57150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2800" b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28600" y="819150"/>
            <a:ext cx="8495740" cy="36960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944850209"/>
      </p:ext>
    </p:extLst>
  </p:cSld>
  <p:clrMapOvr>
    <a:masterClrMapping/>
  </p:clrMapOvr>
  <p:transition spd="med">
    <p:wipe dir="r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89A5D0ED-8039-462C-9918-44EC24382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1544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6632BBE-1115-4220-824C-3B5594CF6A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C8A780A1-76A4-49C6-9392-A7424AEF5A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8314" y="1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58508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263" y="800747"/>
            <a:ext cx="7885475" cy="3947602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/>
            </a:lvl3pPr>
            <a:lvl4pPr marL="1071563" indent="-171450">
              <a:buFont typeface="Arial" panose="020B0604020202020204" pitchFamily="34" charset="0"/>
              <a:buChar char="•"/>
              <a:defRPr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46D9D1-3A0B-4830-9771-FFCB254C68F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6D0A47-6CB3-4B55-A2F3-FFAD4B8D19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05726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740F89-6A40-434A-B633-C16AB606E22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96338-A5C8-4BE9-90AA-26742F29AB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7141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C5EB6FE-917B-4F3A-9B86-96E6B879D16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32A46-16AA-4A4D-B778-6DEAB1732F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80677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8214F52-F5E6-44C7-822C-993C316B65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CB1451-3DBA-4F47-AF18-2B3B790297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5700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9296ADE-28BF-4F61-80BD-82007B19032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C74CC4-4EC6-4A9E-8278-BF4C2829BC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5347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FA04AE8-455A-4676-B112-CF373CC2B8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88B30-A0A7-464E-87E9-AC20B5CBEB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275153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DB9B5C1-D15B-4CB1-B2CD-9214149684C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A1685C-BC0B-4770-911B-2B32F0172F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037514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D6D2DB4-B98B-4F92-B13C-EE5489A63B4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F05C00-BA5B-4ACD-A27C-AD7DDA5DAA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99142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D4DA61-87AB-460D-AEB0-FE8D3EDB7D3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6AAA1-2333-44AA-91AA-24B6645ECE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1345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4/10/20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89C673-AB40-4D1B-8EBB-D31889AC11C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0AFAD-5202-4DC8-910E-5324B558AB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289136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88106"/>
            <a:ext cx="80772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1"/>
            <a:ext cx="7661275" cy="178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389" y="2715817"/>
            <a:ext cx="7661275" cy="17823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4D526BE-0226-4133-88E4-C4A29BE0FD4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154210-18DD-438C-A438-474022748B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556750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064984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898445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 sz="21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441F42D0-7627-45E8-BCAB-6293FCFFA66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77026798-0827-482F-848C-054321BD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5B23C462-273B-47CE-B464-FA0DEA18F6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10821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273" y="826873"/>
            <a:ext cx="8014277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C1BFAE-C44B-49AE-8C45-A7AABAAB5FE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813548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35604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863" y="3055247"/>
            <a:ext cx="7772400" cy="1125140"/>
          </a:xfrm>
        </p:spPr>
        <p:txBody>
          <a:bodyPr anchor="b"/>
          <a:lstStyle>
            <a:lvl1pPr marL="257175" indent="-257175">
              <a:buFont typeface="Wingdings" panose="05000000000000000000" pitchFamily="2" charset="2"/>
              <a:buChar char="§"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3A2CD-6A4B-4240-88F1-B4D7FEB50A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BE0E1-96FA-42C8-A339-7F81B98D396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552293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4FAFEB-DA24-40E3-81A3-2C7117781D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86E211-15D2-459B-B331-A82FFB15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424" y="826873"/>
            <a:ext cx="3985352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43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096E68-496F-4499-93E9-D10C62B93D1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23997-F532-4D5B-B2F3-9E05A41D497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792894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A17BCC-393D-48FB-8CCD-31D1E0C6FA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49892-EB20-4383-9D6A-6D1ED2147F7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340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  <a:prstGeom prst="rect">
            <a:avLst/>
          </a:prstGeo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88484619"/>
      </p:ext>
    </p:extLst>
  </p:cSld>
  <p:clrMapOvr>
    <a:masterClrMapping/>
  </p:clrMapOvr>
  <p:transition spd="med">
    <p:wipe dir="r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54EDB4F-7D4C-4F34-9AD3-169F9858A5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71689-3C51-413B-9388-DDBA7E74E1E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59650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8DFBA5-2441-4C97-8340-430BD863557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D7985-991B-46C7-A32A-6942E2DB118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990446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B4ACE8-FA36-4C9A-B2D0-93D5FB40D3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9FD90-85FD-43B3-9F6B-6E3DF5251AE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02494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7CD6D-A5E2-4543-81E0-D97745649C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078238-A850-4F7F-9FB2-C7F3ED51152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755548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BD1A-4145-49C3-8D7D-1F956B7603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75237-B0F8-4D27-B8AA-EA0E8F7832E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310065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88106"/>
            <a:ext cx="8077200" cy="45720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C2D5D2-FFA8-4B97-9D6C-DF120847B5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213593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E2D77BB-A1E3-4E40-9A08-249BCF8B8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613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53C40E-D8FC-4564-9F45-CF1A708734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7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2D242F4-2B18-4F93-AF83-C0B3D39314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02336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1BECEEC-3BC9-4D4E-99DA-2E5AA45784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441F42D0-7627-45E8-BCAB-6293FCFFA6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69960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576316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3817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2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image" Target="../media/image3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3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3.w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image" Target="../media/image3.wm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102.xml"/><Relationship Id="rId9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(S20) – </a:t>
            </a:r>
            <a:r>
              <a:rPr lang="en-US" altLang="en-US" sz="1050" i="1" dirty="0">
                <a:solidFill>
                  <a:schemeClr val="bg1"/>
                </a:solidFill>
              </a:rPr>
              <a:t>Lecture 11a:</a:t>
            </a:r>
            <a:r>
              <a:rPr lang="en-US" altLang="en-US" sz="1050" i="1" baseline="0" dirty="0">
                <a:solidFill>
                  <a:schemeClr val="bg1"/>
                </a:solidFill>
              </a:rPr>
              <a:t> Query Processing, Query Optimization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478" r:id="rId3"/>
    <p:sldLayoutId id="2147493475" r:id="rId4"/>
    <p:sldLayoutId id="2147493476" r:id="rId5"/>
    <p:sldLayoutId id="2147493477" r:id="rId6"/>
    <p:sldLayoutId id="2147493480" r:id="rId7"/>
    <p:sldLayoutId id="2147493494" r:id="rId8"/>
    <p:sldLayoutId id="2147493521" r:id="rId9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14325"/>
            <a:ext cx="77724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485900"/>
            <a:ext cx="77724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87314" y="4864740"/>
            <a:ext cx="4240745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defTabSz="685800" eaLnBrk="0" hangingPunct="0"/>
            <a:r>
              <a:rPr lang="en-US" altLang="en-US" sz="1050">
                <a:solidFill>
                  <a:srgbClr val="005400"/>
                </a:solidFill>
                <a:latin typeface="Book Antiqua" charset="0"/>
                <a:ea typeface=""/>
              </a:rPr>
              <a:t>Database Management Systems 3ed,  R. Ramakrishnan and J. Gehrke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749697" y="4864740"/>
            <a:ext cx="308579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algn="r" defTabSz="685800" eaLnBrk="0" hangingPunct="0"/>
            <a:fld id="{0CE9289D-8B9B-314D-91B1-CD006D2DD5B7}" type="slidenum">
              <a:rPr lang="en-US" altLang="en-US" sz="1050" smtClean="0">
                <a:solidFill>
                  <a:srgbClr val="005400"/>
                </a:solidFill>
                <a:latin typeface="Book Antiqua" charset="0"/>
                <a:ea typeface=""/>
              </a:rPr>
              <a:pPr algn="r" defTabSz="685800" eaLnBrk="0" hangingPunct="0"/>
              <a:t>‹#›</a:t>
            </a:fld>
            <a:endParaRPr lang="en-US" altLang="en-US" sz="1050">
              <a:solidFill>
                <a:srgbClr val="005400"/>
              </a:solidFill>
              <a:latin typeface="Book Antiqua" charset="0"/>
              <a:ea typeface=""/>
            </a:endParaRPr>
          </a:p>
        </p:txBody>
      </p:sp>
      <p:pic>
        <p:nvPicPr>
          <p:cNvPr id="1030" name="Picture 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-114300"/>
            <a:ext cx="1473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530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2" r:id="rId1"/>
    <p:sldLayoutId id="2147493483" r:id="rId2"/>
    <p:sldLayoutId id="2147493484" r:id="rId3"/>
    <p:sldLayoutId id="2147493485" r:id="rId4"/>
    <p:sldLayoutId id="2147493486" r:id="rId5"/>
    <p:sldLayoutId id="2147493487" r:id="rId6"/>
    <p:sldLayoutId id="2147493488" r:id="rId7"/>
    <p:sldLayoutId id="2147493489" r:id="rId8"/>
    <p:sldLayoutId id="2147493490" r:id="rId9"/>
    <p:sldLayoutId id="2147493491" r:id="rId10"/>
    <p:sldLayoutId id="2147493492" r:id="rId11"/>
    <p:sldLayoutId id="2147493493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i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2"/>
        <a:buChar char="v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14325"/>
            <a:ext cx="77724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485900"/>
            <a:ext cx="77724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93664" y="4864740"/>
            <a:ext cx="4240745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defTabSz="685800" eaLnBrk="0" hangingPunct="0">
              <a:defRPr/>
            </a:pPr>
            <a:r>
              <a:rPr lang="en-US" altLang="en-US" sz="1050">
                <a:solidFill>
                  <a:srgbClr val="005400"/>
                </a:solidFill>
                <a:latin typeface="Book Antiqua" charset="0"/>
                <a:ea typeface=""/>
              </a:rPr>
              <a:t>Database Management Systems 3ed,  R. Ramakrishnan and J. Gehrke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743347" y="4864740"/>
            <a:ext cx="308579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algn="r" defTabSz="685800" eaLnBrk="0" hangingPunct="0">
              <a:defRPr/>
            </a:pPr>
            <a:fld id="{5618243C-18AB-5149-A5EE-06BD5802EC7D}" type="slidenum">
              <a:rPr lang="en-US" altLang="en-US" sz="1050">
                <a:solidFill>
                  <a:srgbClr val="005400"/>
                </a:solidFill>
                <a:latin typeface="Book Antiqua" charset="0"/>
                <a:ea typeface=""/>
              </a:rPr>
              <a:pPr algn="r" defTabSz="685800" eaLnBrk="0" hangingPunct="0">
                <a:defRPr/>
              </a:pPr>
              <a:t>‹#›</a:t>
            </a:fld>
            <a:endParaRPr lang="en-US" altLang="en-US" sz="1050">
              <a:solidFill>
                <a:srgbClr val="005400"/>
              </a:solidFill>
              <a:latin typeface="Book Antiqua" charset="0"/>
              <a:ea typeface=""/>
            </a:endParaRPr>
          </a:p>
        </p:txBody>
      </p:sp>
      <p:pic>
        <p:nvPicPr>
          <p:cNvPr id="1030" name="Picture 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-114300"/>
            <a:ext cx="151130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3420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96" r:id="rId1"/>
    <p:sldLayoutId id="2147493497" r:id="rId2"/>
    <p:sldLayoutId id="2147493498" r:id="rId3"/>
    <p:sldLayoutId id="2147493499" r:id="rId4"/>
    <p:sldLayoutId id="2147493500" r:id="rId5"/>
    <p:sldLayoutId id="2147493501" r:id="rId6"/>
    <p:sldLayoutId id="2147493502" r:id="rId7"/>
    <p:sldLayoutId id="2147493503" r:id="rId8"/>
    <p:sldLayoutId id="2147493504" r:id="rId9"/>
    <p:sldLayoutId id="2147493505" r:id="rId10"/>
    <p:sldLayoutId id="2147493506" r:id="rId11"/>
    <p:sldLayoutId id="2147493507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i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2"/>
        <a:buChar char="v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14325"/>
            <a:ext cx="77724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485900"/>
            <a:ext cx="77724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93664" y="4864740"/>
            <a:ext cx="4240745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defTabSz="685800" eaLnBrk="0" hangingPunct="0">
              <a:defRPr/>
            </a:pPr>
            <a:r>
              <a:rPr lang="en-US" altLang="en-US" sz="1050">
                <a:solidFill>
                  <a:srgbClr val="005400"/>
                </a:solidFill>
                <a:latin typeface="Book Antiqua" charset="0"/>
                <a:ea typeface=""/>
              </a:rPr>
              <a:t>Database Management Systems 3ed,  R. Ramakrishnan and J. Gehrke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743347" y="4864740"/>
            <a:ext cx="308579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algn="r" defTabSz="685800" eaLnBrk="0" hangingPunct="0">
              <a:defRPr/>
            </a:pPr>
            <a:fld id="{5618243C-18AB-5149-A5EE-06BD5802EC7D}" type="slidenum">
              <a:rPr lang="en-US" altLang="en-US" sz="1050">
                <a:solidFill>
                  <a:srgbClr val="005400"/>
                </a:solidFill>
                <a:latin typeface="Book Antiqua" charset="0"/>
                <a:ea typeface=""/>
              </a:rPr>
              <a:pPr algn="r" defTabSz="685800" eaLnBrk="0" hangingPunct="0">
                <a:defRPr/>
              </a:pPr>
              <a:t>‹#›</a:t>
            </a:fld>
            <a:endParaRPr lang="en-US" altLang="en-US" sz="1050">
              <a:solidFill>
                <a:srgbClr val="005400"/>
              </a:solidFill>
              <a:latin typeface="Book Antiqua" charset="0"/>
              <a:ea typeface=""/>
            </a:endParaRPr>
          </a:p>
        </p:txBody>
      </p:sp>
      <p:pic>
        <p:nvPicPr>
          <p:cNvPr id="1030" name="Picture 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-114300"/>
            <a:ext cx="151130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5055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9" r:id="rId1"/>
    <p:sldLayoutId id="2147493510" r:id="rId2"/>
    <p:sldLayoutId id="2147493511" r:id="rId3"/>
    <p:sldLayoutId id="2147493512" r:id="rId4"/>
    <p:sldLayoutId id="2147493513" r:id="rId5"/>
    <p:sldLayoutId id="2147493514" r:id="rId6"/>
    <p:sldLayoutId id="2147493515" r:id="rId7"/>
    <p:sldLayoutId id="2147493516" r:id="rId8"/>
    <p:sldLayoutId id="2147493517" r:id="rId9"/>
    <p:sldLayoutId id="2147493518" r:id="rId10"/>
    <p:sldLayoutId id="2147493519" r:id="rId11"/>
    <p:sldLayoutId id="214749352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i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2"/>
        <a:buChar char="v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14325"/>
            <a:ext cx="77724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485900"/>
            <a:ext cx="77724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93664" y="4864740"/>
            <a:ext cx="4240745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defTabSz="685800" eaLnBrk="0" hangingPunct="0">
              <a:defRPr/>
            </a:pPr>
            <a:r>
              <a:rPr lang="en-US" altLang="en-US" sz="1050">
                <a:solidFill>
                  <a:srgbClr val="005400"/>
                </a:solidFill>
                <a:latin typeface="Book Antiqua" charset="0"/>
                <a:ea typeface=""/>
              </a:rPr>
              <a:t>Database Management Systems 3ed,  R. Ramakrishnan and J. Gehrke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743347" y="4864740"/>
            <a:ext cx="308579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algn="r" defTabSz="685800" eaLnBrk="0" hangingPunct="0">
              <a:defRPr/>
            </a:pPr>
            <a:fld id="{5618243C-18AB-5149-A5EE-06BD5802EC7D}" type="slidenum">
              <a:rPr lang="en-US" altLang="en-US" sz="1050">
                <a:solidFill>
                  <a:srgbClr val="005400"/>
                </a:solidFill>
                <a:latin typeface="Book Antiqua" charset="0"/>
                <a:ea typeface=""/>
              </a:rPr>
              <a:pPr algn="r" defTabSz="685800" eaLnBrk="0" hangingPunct="0">
                <a:defRPr/>
              </a:pPr>
              <a:t>‹#›</a:t>
            </a:fld>
            <a:endParaRPr lang="en-US" altLang="en-US" sz="1050">
              <a:solidFill>
                <a:srgbClr val="005400"/>
              </a:solidFill>
              <a:latin typeface="Book Antiqua" charset="0"/>
              <a:ea typeface=""/>
            </a:endParaRPr>
          </a:p>
        </p:txBody>
      </p:sp>
      <p:pic>
        <p:nvPicPr>
          <p:cNvPr id="1030" name="Picture 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-114300"/>
            <a:ext cx="151130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505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23" r:id="rId1"/>
    <p:sldLayoutId id="2147493524" r:id="rId2"/>
    <p:sldLayoutId id="2147493525" r:id="rId3"/>
    <p:sldLayoutId id="2147493526" r:id="rId4"/>
    <p:sldLayoutId id="2147493527" r:id="rId5"/>
    <p:sldLayoutId id="2147493528" r:id="rId6"/>
    <p:sldLayoutId id="2147493529" r:id="rId7"/>
    <p:sldLayoutId id="2147493530" r:id="rId8"/>
    <p:sldLayoutId id="2147493531" r:id="rId9"/>
    <p:sldLayoutId id="2147493532" r:id="rId10"/>
    <p:sldLayoutId id="2147493533" r:id="rId11"/>
    <p:sldLayoutId id="2147493534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i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2"/>
        <a:buChar char="v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14325"/>
            <a:ext cx="77724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485900"/>
            <a:ext cx="77724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93664" y="4864740"/>
            <a:ext cx="4240745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defTabSz="685800" eaLnBrk="0" hangingPunct="0">
              <a:defRPr/>
            </a:pPr>
            <a:r>
              <a:rPr lang="en-US" altLang="en-US" sz="1050">
                <a:solidFill>
                  <a:srgbClr val="005400"/>
                </a:solidFill>
                <a:latin typeface="Book Antiqua" charset="0"/>
                <a:ea typeface=""/>
              </a:rPr>
              <a:t>Database Management Systems 3ed,  R. Ramakrishnan and J. Gehrke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743347" y="4864740"/>
            <a:ext cx="308579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algn="r" defTabSz="685800" eaLnBrk="0" hangingPunct="0">
              <a:defRPr/>
            </a:pPr>
            <a:fld id="{5618243C-18AB-5149-A5EE-06BD5802EC7D}" type="slidenum">
              <a:rPr lang="en-US" altLang="en-US" sz="1050">
                <a:solidFill>
                  <a:srgbClr val="005400"/>
                </a:solidFill>
                <a:latin typeface="Book Antiqua" charset="0"/>
                <a:ea typeface=""/>
              </a:rPr>
              <a:pPr algn="r" defTabSz="685800" eaLnBrk="0" hangingPunct="0">
                <a:defRPr/>
              </a:pPr>
              <a:t>‹#›</a:t>
            </a:fld>
            <a:endParaRPr lang="en-US" altLang="en-US" sz="1050">
              <a:solidFill>
                <a:srgbClr val="005400"/>
              </a:solidFill>
              <a:latin typeface="Book Antiqua" charset="0"/>
              <a:ea typeface=""/>
            </a:endParaRPr>
          </a:p>
        </p:txBody>
      </p:sp>
      <p:pic>
        <p:nvPicPr>
          <p:cNvPr id="1030" name="Picture 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-114300"/>
            <a:ext cx="151130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50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36" r:id="rId1"/>
    <p:sldLayoutId id="2147493537" r:id="rId2"/>
    <p:sldLayoutId id="2147493538" r:id="rId3"/>
    <p:sldLayoutId id="2147493539" r:id="rId4"/>
    <p:sldLayoutId id="2147493540" r:id="rId5"/>
    <p:sldLayoutId id="2147493541" r:id="rId6"/>
    <p:sldLayoutId id="2147493542" r:id="rId7"/>
    <p:sldLayoutId id="2147493543" r:id="rId8"/>
    <p:sldLayoutId id="2147493544" r:id="rId9"/>
    <p:sldLayoutId id="2147493545" r:id="rId10"/>
    <p:sldLayoutId id="2147493546" r:id="rId11"/>
    <p:sldLayoutId id="2147493547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i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2"/>
        <a:buChar char="v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A046C81-2276-441D-9E49-14A55272AD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9" y="820342"/>
            <a:ext cx="766127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543171" name="Rectangle 3">
            <a:extLst>
              <a:ext uri="{FF2B5EF4-FFF2-40B4-BE49-F238E27FC236}">
                <a16:creationId xmlns:a16="http://schemas.microsoft.com/office/drawing/2014/main" id="{94FDBCE7-B8B5-4475-A996-42A0E008C53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E223EF9-3EAE-426A-A27B-0C1FBF69E2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55E79249-6ECF-4C34-A00A-9EE8FF0E2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1543173" name="Text Box 5">
            <a:extLst>
              <a:ext uri="{FF2B5EF4-FFF2-40B4-BE49-F238E27FC236}">
                <a16:creationId xmlns:a16="http://schemas.microsoft.com/office/drawing/2014/main" id="{B3070CAB-1519-4AFA-BA1A-20FF2EC75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396" y="4960144"/>
            <a:ext cx="434734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14.</a:t>
            </a:r>
            <a:fld id="{55FD8A8D-17A3-4AAC-BE47-EA12BE456641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1543174" name="Rectangle 6">
            <a:extLst>
              <a:ext uri="{FF2B5EF4-FFF2-40B4-BE49-F238E27FC236}">
                <a16:creationId xmlns:a16="http://schemas.microsoft.com/office/drawing/2014/main" id="{BA8FD198-5285-49F7-96E8-ED3486954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28050157-A7F4-4D2D-8803-07D0D26FB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B28619C-B39E-43A8-A32E-F263649EC642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1010703623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951510025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951510025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1010703623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9" descr="Cover-6Ed"/>
          <p:cNvPicPr>
            <a:picLocks noChangeAspect="1" noChangeArrowheads="1"/>
          </p:cNvPicPr>
          <p:nvPr userDrawn="1"/>
        </p:nvPicPr>
        <p:blipFill>
          <a:blip r:embed="rId16"/>
          <a:stretch>
            <a:fillRect/>
          </a:stretch>
        </p:blipFill>
        <p:spPr bwMode="auto">
          <a:xfrm>
            <a:off x="1" y="0"/>
            <a:ext cx="812345" cy="77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98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49" r:id="rId1"/>
    <p:sldLayoutId id="2147493550" r:id="rId2"/>
    <p:sldLayoutId id="2147493551" r:id="rId3"/>
    <p:sldLayoutId id="2147493552" r:id="rId4"/>
    <p:sldLayoutId id="2147493553" r:id="rId5"/>
    <p:sldLayoutId id="2147493554" r:id="rId6"/>
    <p:sldLayoutId id="2147493555" r:id="rId7"/>
    <p:sldLayoutId id="2147493556" r:id="rId8"/>
    <p:sldLayoutId id="2147493557" r:id="rId9"/>
    <p:sldLayoutId id="2147493558" r:id="rId10"/>
    <p:sldLayoutId id="2147493559" r:id="rId11"/>
    <p:sldLayoutId id="2147493560" r:id="rId12"/>
    <p:sldLayoutId id="2147493561" r:id="rId13"/>
    <p:sldLayoutId id="214749356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0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0B05D94-0FBF-40E0-A0E2-9EC3FEAB3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9" y="820342"/>
            <a:ext cx="766127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A6119F77-21C9-4FBD-95D1-4884EA2BEF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 smtClean="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B0C920A-6775-4600-AD1D-310553D67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486405" name="Text Box 5">
            <a:extLst>
              <a:ext uri="{FF2B5EF4-FFF2-40B4-BE49-F238E27FC236}">
                <a16:creationId xmlns:a16="http://schemas.microsoft.com/office/drawing/2014/main" id="{7FED4366-B3D8-4635-90AF-59F6E59B9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396" y="4960144"/>
            <a:ext cx="434734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15.</a:t>
            </a:r>
            <a:fld id="{370CC2A8-7410-4F9E-B2CB-FCF9B3031B7B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486406" name="Rectangle 6">
            <a:extLst>
              <a:ext uri="{FF2B5EF4-FFF2-40B4-BE49-F238E27FC236}">
                <a16:creationId xmlns:a16="http://schemas.microsoft.com/office/drawing/2014/main" id="{0CE0643F-4358-4AEC-B259-E86C95F0E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00361987-037F-4498-968A-B3CB9D3A9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669EEB5-E1E1-4615-B40A-87AE23727066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35963902 h 61"/>
              <a:gd name="T2" fmla="*/ 1268878 w 285"/>
              <a:gd name="T3" fmla="*/ 29258145 h 61"/>
              <a:gd name="T4" fmla="*/ 5710347 w 285"/>
              <a:gd name="T5" fmla="*/ 20724682 h 61"/>
              <a:gd name="T6" fmla="*/ 10785858 w 285"/>
              <a:gd name="T7" fmla="*/ 15238439 h 61"/>
              <a:gd name="T8" fmla="*/ 19033961 w 285"/>
              <a:gd name="T9" fmla="*/ 10362732 h 61"/>
              <a:gd name="T10" fmla="*/ 28550941 w 285"/>
              <a:gd name="T11" fmla="*/ 6095219 h 61"/>
              <a:gd name="T12" fmla="*/ 36164206 w 285"/>
              <a:gd name="T13" fmla="*/ 3656975 h 61"/>
              <a:gd name="T14" fmla="*/ 44412309 w 285"/>
              <a:gd name="T15" fmla="*/ 1218732 h 61"/>
              <a:gd name="T16" fmla="*/ 53929289 w 285"/>
              <a:gd name="T17" fmla="*/ 0 h 61"/>
              <a:gd name="T18" fmla="*/ 63446270 w 285"/>
              <a:gd name="T19" fmla="*/ 0 h 61"/>
              <a:gd name="T20" fmla="*/ 74866965 w 285"/>
              <a:gd name="T21" fmla="*/ 0 h 61"/>
              <a:gd name="T22" fmla="*/ 86921700 w 285"/>
              <a:gd name="T23" fmla="*/ 0 h 61"/>
              <a:gd name="T24" fmla="*/ 97707558 w 285"/>
              <a:gd name="T25" fmla="*/ 1218732 h 61"/>
              <a:gd name="T26" fmla="*/ 109762293 w 285"/>
              <a:gd name="T27" fmla="*/ 3656975 h 61"/>
              <a:gd name="T28" fmla="*/ 121817029 w 285"/>
              <a:gd name="T29" fmla="*/ 4876488 h 61"/>
              <a:gd name="T30" fmla="*/ 132602887 w 285"/>
              <a:gd name="T31" fmla="*/ 7314732 h 61"/>
              <a:gd name="T32" fmla="*/ 142119867 w 285"/>
              <a:gd name="T33" fmla="*/ 9143219 h 61"/>
              <a:gd name="T34" fmla="*/ 151636847 w 285"/>
              <a:gd name="T35" fmla="*/ 11581463 h 61"/>
              <a:gd name="T36" fmla="*/ 161153827 w 285"/>
              <a:gd name="T37" fmla="*/ 14019707 h 61"/>
              <a:gd name="T38" fmla="*/ 168767890 w 285"/>
              <a:gd name="T39" fmla="*/ 15238439 h 61"/>
              <a:gd name="T40" fmla="*/ 173209359 w 285"/>
              <a:gd name="T41" fmla="*/ 16457951 h 61"/>
              <a:gd name="T42" fmla="*/ 179553747 w 285"/>
              <a:gd name="T43" fmla="*/ 18896195 h 61"/>
              <a:gd name="T44" fmla="*/ 177015992 w 285"/>
              <a:gd name="T45" fmla="*/ 26819902 h 61"/>
              <a:gd name="T46" fmla="*/ 173209359 w 285"/>
              <a:gd name="T47" fmla="*/ 25601170 h 61"/>
              <a:gd name="T48" fmla="*/ 164961257 w 285"/>
              <a:gd name="T49" fmla="*/ 24382439 h 61"/>
              <a:gd name="T50" fmla="*/ 152906521 w 285"/>
              <a:gd name="T51" fmla="*/ 21944195 h 61"/>
              <a:gd name="T52" fmla="*/ 145927296 w 285"/>
              <a:gd name="T53" fmla="*/ 20724682 h 61"/>
              <a:gd name="T54" fmla="*/ 138313234 w 285"/>
              <a:gd name="T55" fmla="*/ 19505951 h 61"/>
              <a:gd name="T56" fmla="*/ 131334009 w 285"/>
              <a:gd name="T57" fmla="*/ 18896195 h 61"/>
              <a:gd name="T58" fmla="*/ 124355581 w 285"/>
              <a:gd name="T59" fmla="*/ 17676682 h 61"/>
              <a:gd name="T60" fmla="*/ 115472641 w 285"/>
              <a:gd name="T61" fmla="*/ 16457951 h 61"/>
              <a:gd name="T62" fmla="*/ 109762293 w 285"/>
              <a:gd name="T63" fmla="*/ 15238439 h 61"/>
              <a:gd name="T64" fmla="*/ 103417905 w 285"/>
              <a:gd name="T65" fmla="*/ 14019707 h 61"/>
              <a:gd name="T66" fmla="*/ 97707558 w 285"/>
              <a:gd name="T67" fmla="*/ 12800195 h 61"/>
              <a:gd name="T68" fmla="*/ 90094292 w 285"/>
              <a:gd name="T69" fmla="*/ 11581463 h 61"/>
              <a:gd name="T70" fmla="*/ 69791454 w 285"/>
              <a:gd name="T71" fmla="*/ 9143219 h 61"/>
              <a:gd name="T72" fmla="*/ 52660412 w 285"/>
              <a:gd name="T73" fmla="*/ 12800195 h 61"/>
              <a:gd name="T74" fmla="*/ 37433084 w 285"/>
              <a:gd name="T75" fmla="*/ 17676682 h 61"/>
              <a:gd name="T76" fmla="*/ 33626451 w 285"/>
              <a:gd name="T77" fmla="*/ 18896195 h 61"/>
              <a:gd name="T78" fmla="*/ 27282063 w 285"/>
              <a:gd name="T79" fmla="*/ 20724682 h 61"/>
              <a:gd name="T80" fmla="*/ 20302838 w 285"/>
              <a:gd name="T81" fmla="*/ 23162926 h 61"/>
              <a:gd name="T82" fmla="*/ 14592491 w 285"/>
              <a:gd name="T83" fmla="*/ 26819902 h 61"/>
              <a:gd name="T84" fmla="*/ 4441470 w 285"/>
              <a:gd name="T85" fmla="*/ 33525658 h 61"/>
              <a:gd name="T86" fmla="*/ 1268878 w 285"/>
              <a:gd name="T87" fmla="*/ 37182633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8415B884-A6BF-4E61-8F45-53870045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1"/>
            <a:ext cx="639762" cy="61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C51EB6E8-DB40-47B3-A1ED-7368CB8F40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/>
          <a:stretch>
            <a:fillRect/>
          </a:stretch>
        </p:blipFill>
        <p:spPr bwMode="auto">
          <a:xfrm>
            <a:off x="2304" y="1"/>
            <a:ext cx="812084" cy="77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36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72" r:id="rId1"/>
    <p:sldLayoutId id="2147493573" r:id="rId2"/>
    <p:sldLayoutId id="2147493574" r:id="rId3"/>
    <p:sldLayoutId id="2147493575" r:id="rId4"/>
    <p:sldLayoutId id="2147493576" r:id="rId5"/>
    <p:sldLayoutId id="2147493577" r:id="rId6"/>
    <p:sldLayoutId id="2147493578" r:id="rId7"/>
    <p:sldLayoutId id="2147493579" r:id="rId8"/>
    <p:sldLayoutId id="2147493580" r:id="rId9"/>
    <p:sldLayoutId id="2147493581" r:id="rId10"/>
    <p:sldLayoutId id="2147493582" r:id="rId11"/>
    <p:sldLayoutId id="2147493583" r:id="rId12"/>
    <p:sldLayoutId id="2147493584" r:id="rId13"/>
    <p:sldLayoutId id="2147493585" r:id="rId14"/>
    <p:sldLayoutId id="2147493586" r:id="rId1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charset="0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1" fontAlgn="base" hangingPunct="1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557213" indent="-214313" algn="l" rtl="0" eaLnBrk="1" fontAlgn="base" hangingPunct="1">
        <a:spcBef>
          <a:spcPct val="35000"/>
        </a:spcBef>
        <a:spcAft>
          <a:spcPct val="0"/>
        </a:spcAft>
        <a:buClr>
          <a:srgbClr val="FF9933"/>
        </a:buClr>
        <a:buSzPct val="90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814388" indent="-171450" algn="l" rtl="0" eaLnBrk="1" fontAlgn="base" hangingPunct="1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071563" indent="-17145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13287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16716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(S20) - </a:t>
            </a:r>
            <a:r>
              <a:rPr lang="en-US" altLang="en-US" sz="1050" i="1" dirty="0">
                <a:solidFill>
                  <a:schemeClr val="bg1"/>
                </a:solidFill>
              </a:rPr>
              <a:t>Lecture 11:</a:t>
            </a:r>
            <a:r>
              <a:rPr lang="en-US" altLang="en-US" sz="1050" i="1" baseline="0" dirty="0">
                <a:solidFill>
                  <a:schemeClr val="bg1"/>
                </a:solidFill>
              </a:rPr>
              <a:t> Query Processing, Optimization, Transactions, Recovery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2018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12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88" r:id="rId1"/>
    <p:sldLayoutId id="2147493589" r:id="rId2"/>
    <p:sldLayoutId id="2147493590" r:id="rId3"/>
    <p:sldLayoutId id="2147493591" r:id="rId4"/>
    <p:sldLayoutId id="2147493592" r:id="rId5"/>
    <p:sldLayoutId id="2147493593" r:id="rId6"/>
    <p:sldLayoutId id="2147493594" r:id="rId7"/>
    <p:sldLayoutId id="2147493596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7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4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6.wmf"/><Relationship Id="rId5" Type="http://schemas.openxmlformats.org/officeDocument/2006/relationships/image" Target="../media/image23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5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Relationship Id="rId4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4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6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59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7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1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5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Relationship Id="rId4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8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8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1.emf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0.bin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85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1.bin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0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1" descr="16x9_BG-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0"/>
            <a:ext cx="91440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638300"/>
            <a:ext cx="9144000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COMS W4111 - Introduction to Databases</a:t>
            </a:r>
            <a:endParaRPr lang="en-US" altLang="en-US" i="1" dirty="0">
              <a:solidFill>
                <a:schemeClr val="bg1"/>
              </a:solidFill>
            </a:endParaRPr>
          </a:p>
          <a:p>
            <a:pPr algn="ctr"/>
            <a:r>
              <a:rPr lang="en-US" altLang="en-US" i="1" dirty="0">
                <a:solidFill>
                  <a:schemeClr val="bg1"/>
                </a:solidFill>
              </a:rPr>
              <a:t>DBMS Architecture and Implementation: Query Processing, Transactions, Recovery</a:t>
            </a:r>
          </a:p>
          <a:p>
            <a:pPr algn="ctr"/>
            <a:endParaRPr lang="en-US" altLang="en-US" i="1" dirty="0">
              <a:solidFill>
                <a:schemeClr val="bg1"/>
              </a:solidFill>
            </a:endParaRPr>
          </a:p>
          <a:p>
            <a:pPr algn="ctr"/>
            <a:r>
              <a:rPr lang="en-US" altLang="en-US" i="1" dirty="0">
                <a:solidFill>
                  <a:schemeClr val="bg1"/>
                </a:solidFill>
              </a:rPr>
              <a:t>Donald F. Ferguson (</a:t>
            </a:r>
            <a:r>
              <a:rPr lang="en-US" altLang="en-US" i="1" dirty="0" err="1">
                <a:solidFill>
                  <a:schemeClr val="bg1"/>
                </a:solidFill>
              </a:rPr>
              <a:t>dff@cs.columbia.edu</a:t>
            </a:r>
            <a:r>
              <a:rPr lang="en-US" altLang="en-US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695825"/>
            <a:ext cx="91440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Lecture 11a: Query Processing, Query Optimization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Grammar/Syntax Diagrams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71550"/>
            <a:ext cx="5243383" cy="289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41759"/>
            <a:ext cx="2089423" cy="45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50497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52400" y="779478"/>
            <a:ext cx="2819400" cy="3696094"/>
          </a:xfrm>
        </p:spPr>
        <p:txBody>
          <a:bodyPr/>
          <a:lstStyle/>
          <a:p>
            <a:r>
              <a:rPr lang="en-US" dirty="0"/>
              <a:t>Grammar rules define valid SQL statements.</a:t>
            </a:r>
          </a:p>
          <a:p>
            <a:r>
              <a:rPr lang="en-US" dirty="0"/>
              <a:t>Query parser</a:t>
            </a:r>
          </a:p>
          <a:p>
            <a:pPr lvl="1"/>
            <a:r>
              <a:rPr lang="en-US" dirty="0"/>
              <a:t>Validates syntax.</a:t>
            </a:r>
          </a:p>
          <a:p>
            <a:pPr lvl="1"/>
            <a:r>
              <a:rPr lang="en-US" dirty="0"/>
              <a:t>Produces a logical parse tree/plan.</a:t>
            </a:r>
          </a:p>
          <a:p>
            <a:r>
              <a:rPr lang="en-US" dirty="0"/>
              <a:t>The optimizer and execution engine execute the plan.</a:t>
            </a:r>
          </a:p>
          <a:p>
            <a:r>
              <a:rPr lang="en-US" dirty="0"/>
              <a:t>Similar to any programming language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30368"/>
            <a:ext cx="5774829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96491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0025"/>
            <a:ext cx="4410212" cy="4324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							Parser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>
          <a:xfrm>
            <a:off x="3810000" y="590549"/>
            <a:ext cx="4914340" cy="266699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Formal definition of the SQL Language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Grammar rules.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Parse diagrams/machines.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You will learn about these concepts if you take: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COMS W3261: Computer Science Theory.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COMS W4115: Programming Languages and Translators.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Parser/Translator: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Validates the syntax is correct.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Validates that the symbols are correct, e.g. the table exists.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Converts the statement into an intermediate form that can be compiled or interpreted, just like any other computer language.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3486150"/>
            <a:ext cx="3187700" cy="11620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114800" y="4524375"/>
            <a:ext cx="447812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562612" y="3257550"/>
            <a:ext cx="0" cy="126682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62612" y="3257550"/>
            <a:ext cx="3209788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772400" y="3257550"/>
            <a:ext cx="0" cy="2286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896785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0"/>
            <a:ext cx="8279946" cy="387798"/>
          </a:xfrm>
        </p:spPr>
        <p:txBody>
          <a:bodyPr/>
          <a:lstStyle/>
          <a:p>
            <a:r>
              <a:rPr lang="en-US"/>
              <a:t>SQL Parse </a:t>
            </a:r>
            <a:r>
              <a:rPr lang="en-US" dirty="0"/>
              <a:t>Tree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51049"/>
            <a:ext cx="6197615" cy="3790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427989"/>
            <a:ext cx="3498994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38641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Parsing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19150"/>
            <a:ext cx="4495800" cy="381000"/>
          </a:xfrm>
        </p:spPr>
        <p:txBody>
          <a:bodyPr>
            <a:no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mozilla</a:t>
            </a:r>
            <a:r>
              <a:rPr lang="en-US" sz="1600" dirty="0"/>
              <a:t>/</a:t>
            </a:r>
            <a:r>
              <a:rPr lang="en-US" sz="1600" dirty="0" err="1"/>
              <a:t>moz</a:t>
            </a:r>
            <a:r>
              <a:rPr lang="en-US" sz="1600" dirty="0"/>
              <a:t>-</a:t>
            </a:r>
            <a:r>
              <a:rPr lang="en-US" sz="1600" dirty="0" err="1"/>
              <a:t>sql</a:t>
            </a:r>
            <a:r>
              <a:rPr lang="en-US" sz="1600" dirty="0"/>
              <a:t>-parser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52550"/>
            <a:ext cx="4923304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444948"/>
            <a:ext cx="3684101" cy="4171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3867150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Lecture: Skim code at 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mozilla</a:t>
            </a:r>
            <a:r>
              <a:rPr lang="en-US" sz="1600" dirty="0"/>
              <a:t>/</a:t>
            </a:r>
            <a:r>
              <a:rPr lang="en-US" sz="1600" dirty="0" err="1"/>
              <a:t>moz</a:t>
            </a:r>
            <a:r>
              <a:rPr lang="en-US" sz="1600" dirty="0"/>
              <a:t>-</a:t>
            </a:r>
            <a:r>
              <a:rPr lang="en-US" sz="1600" dirty="0" err="1"/>
              <a:t>sql</a:t>
            </a:r>
            <a:r>
              <a:rPr lang="en-US" sz="1600" dirty="0"/>
              <a:t>-parser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51506561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While Loop Syntax 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95" y="590550"/>
            <a:ext cx="5441156" cy="39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92903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Query Plan/Logical Plan</a:t>
            </a:r>
            <a:endParaRPr lang="en-US" altLang="en-US" i="1" dirty="0">
              <a:solidFill>
                <a:schemeClr val="bg1"/>
              </a:solidFill>
            </a:endParaRPr>
          </a:p>
        </p:txBody>
      </p:sp>
      <p:sp>
        <p:nvSpPr>
          <p:cNvPr id="9221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52F42408-092F-3D4E-9F49-14CF99654DF6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16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200" i="1" dirty="0">
                <a:solidFill>
                  <a:schemeClr val="bg1"/>
                </a:solidFill>
              </a:rPr>
              <a:t>Lecture 10  Query Processing. Transactions, Recovery</a:t>
            </a:r>
          </a:p>
        </p:txBody>
      </p:sp>
    </p:spTree>
    <p:extLst>
      <p:ext uri="{BB962C8B-B14F-4D97-AF65-F5344CB8AC3E}">
        <p14:creationId xmlns:p14="http://schemas.microsoft.com/office/powerpoint/2010/main" val="684540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2" y="486618"/>
            <a:ext cx="4470400" cy="2044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Execution/Plan Tree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sz="half" idx="1"/>
          </p:nvPr>
        </p:nvSpPr>
        <p:spPr>
          <a:xfrm>
            <a:off x="228600" y="2457056"/>
            <a:ext cx="4724400" cy="209589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The nodes are SQL operators. The operator parameters are: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Relations.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Parameters to operators.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The edges are the flow of data. The data flowing is a relation.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Base table.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Derived table.</a:t>
            </a:r>
          </a:p>
        </p:txBody>
      </p: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5334000" y="663576"/>
            <a:ext cx="3566156" cy="3429000"/>
            <a:chOff x="4066" y="82"/>
            <a:chExt cx="1516" cy="1902"/>
          </a:xfrm>
        </p:grpSpPr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4351" y="608"/>
              <a:ext cx="62" cy="1"/>
            </a:xfrm>
            <a:custGeom>
              <a:avLst/>
              <a:gdLst>
                <a:gd name="T0" fmla="*/ 0 w 62"/>
                <a:gd name="T1" fmla="*/ 0 h 1"/>
                <a:gd name="T2" fmla="*/ 61 w 62"/>
                <a:gd name="T3" fmla="*/ 0 h 1"/>
                <a:gd name="T4" fmla="*/ 0 w 6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">
                  <a:moveTo>
                    <a:pt x="0" y="0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4698" y="90"/>
              <a:ext cx="1" cy="97"/>
            </a:xfrm>
            <a:custGeom>
              <a:avLst/>
              <a:gdLst>
                <a:gd name="T0" fmla="*/ 0 w 1"/>
                <a:gd name="T1" fmla="*/ 0 h 97"/>
                <a:gd name="T2" fmla="*/ 0 w 1"/>
                <a:gd name="T3" fmla="*/ 96 h 97"/>
                <a:gd name="T4" fmla="*/ 0 w 1"/>
                <a:gd name="T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97">
                  <a:moveTo>
                    <a:pt x="0" y="0"/>
                  </a:moveTo>
                  <a:lnTo>
                    <a:pt x="0" y="96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4750" y="90"/>
              <a:ext cx="1" cy="97"/>
            </a:xfrm>
            <a:custGeom>
              <a:avLst/>
              <a:gdLst>
                <a:gd name="T0" fmla="*/ 0 w 1"/>
                <a:gd name="T1" fmla="*/ 0 h 97"/>
                <a:gd name="T2" fmla="*/ 0 w 1"/>
                <a:gd name="T3" fmla="*/ 96 h 97"/>
                <a:gd name="T4" fmla="*/ 0 w 1"/>
                <a:gd name="T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97">
                  <a:moveTo>
                    <a:pt x="0" y="0"/>
                  </a:moveTo>
                  <a:lnTo>
                    <a:pt x="0" y="96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4673" y="82"/>
              <a:ext cx="103" cy="1"/>
            </a:xfrm>
            <a:custGeom>
              <a:avLst/>
              <a:gdLst>
                <a:gd name="T0" fmla="*/ 0 w 103"/>
                <a:gd name="T1" fmla="*/ 0 h 1"/>
                <a:gd name="T2" fmla="*/ 102 w 103"/>
                <a:gd name="T3" fmla="*/ 0 h 1"/>
                <a:gd name="T4" fmla="*/ 0 w 10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">
                  <a:moveTo>
                    <a:pt x="0" y="0"/>
                  </a:moveTo>
                  <a:lnTo>
                    <a:pt x="102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4767" y="1203"/>
              <a:ext cx="1" cy="70"/>
            </a:xfrm>
            <a:custGeom>
              <a:avLst/>
              <a:gdLst>
                <a:gd name="T0" fmla="*/ 0 w 1"/>
                <a:gd name="T1" fmla="*/ 0 h 70"/>
                <a:gd name="T2" fmla="*/ 0 w 1"/>
                <a:gd name="T3" fmla="*/ 69 h 70"/>
                <a:gd name="T4" fmla="*/ 0 w 1"/>
                <a:gd name="T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70">
                  <a:moveTo>
                    <a:pt x="0" y="0"/>
                  </a:moveTo>
                  <a:lnTo>
                    <a:pt x="0" y="6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4974" y="1203"/>
              <a:ext cx="1" cy="70"/>
            </a:xfrm>
            <a:custGeom>
              <a:avLst/>
              <a:gdLst>
                <a:gd name="T0" fmla="*/ 0 w 1"/>
                <a:gd name="T1" fmla="*/ 0 h 70"/>
                <a:gd name="T2" fmla="*/ 0 w 1"/>
                <a:gd name="T3" fmla="*/ 69 h 70"/>
                <a:gd name="T4" fmla="*/ 0 w 1"/>
                <a:gd name="T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70">
                  <a:moveTo>
                    <a:pt x="0" y="0"/>
                  </a:moveTo>
                  <a:lnTo>
                    <a:pt x="0" y="6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Freeform 14"/>
            <p:cNvSpPr>
              <a:spLocks/>
            </p:cNvSpPr>
            <p:nvPr/>
          </p:nvSpPr>
          <p:spPr bwMode="auto">
            <a:xfrm>
              <a:off x="4767" y="1203"/>
              <a:ext cx="208" cy="70"/>
            </a:xfrm>
            <a:custGeom>
              <a:avLst/>
              <a:gdLst>
                <a:gd name="T0" fmla="*/ 0 w 208"/>
                <a:gd name="T1" fmla="*/ 0 h 70"/>
                <a:gd name="T2" fmla="*/ 207 w 208"/>
                <a:gd name="T3" fmla="*/ 69 h 70"/>
                <a:gd name="T4" fmla="*/ 0 w 208"/>
                <a:gd name="T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70">
                  <a:moveTo>
                    <a:pt x="0" y="0"/>
                  </a:moveTo>
                  <a:lnTo>
                    <a:pt x="207" y="6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4767" y="1203"/>
              <a:ext cx="208" cy="70"/>
            </a:xfrm>
            <a:custGeom>
              <a:avLst/>
              <a:gdLst>
                <a:gd name="T0" fmla="*/ 0 w 208"/>
                <a:gd name="T1" fmla="*/ 69 h 70"/>
                <a:gd name="T2" fmla="*/ 207 w 208"/>
                <a:gd name="T3" fmla="*/ 0 h 70"/>
                <a:gd name="T4" fmla="*/ 0 w 208"/>
                <a:gd name="T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70">
                  <a:moveTo>
                    <a:pt x="0" y="69"/>
                  </a:moveTo>
                  <a:lnTo>
                    <a:pt x="207" y="0"/>
                  </a:lnTo>
                  <a:lnTo>
                    <a:pt x="0" y="6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4412" y="1487"/>
              <a:ext cx="399" cy="200"/>
            </a:xfrm>
            <a:custGeom>
              <a:avLst/>
              <a:gdLst>
                <a:gd name="T0" fmla="*/ 0 w 399"/>
                <a:gd name="T1" fmla="*/ 199 h 200"/>
                <a:gd name="T2" fmla="*/ 398 w 399"/>
                <a:gd name="T3" fmla="*/ 0 h 200"/>
                <a:gd name="T4" fmla="*/ 0 w 399"/>
                <a:gd name="T5" fmla="*/ 19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9" h="200">
                  <a:moveTo>
                    <a:pt x="0" y="199"/>
                  </a:moveTo>
                  <a:lnTo>
                    <a:pt x="398" y="0"/>
                  </a:lnTo>
                  <a:lnTo>
                    <a:pt x="0" y="19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4957" y="1487"/>
              <a:ext cx="408" cy="200"/>
            </a:xfrm>
            <a:custGeom>
              <a:avLst/>
              <a:gdLst>
                <a:gd name="T0" fmla="*/ 0 w 408"/>
                <a:gd name="T1" fmla="*/ 0 h 200"/>
                <a:gd name="T2" fmla="*/ 407 w 408"/>
                <a:gd name="T3" fmla="*/ 199 h 200"/>
                <a:gd name="T4" fmla="*/ 0 w 408"/>
                <a:gd name="T5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200">
                  <a:moveTo>
                    <a:pt x="0" y="0"/>
                  </a:moveTo>
                  <a:lnTo>
                    <a:pt x="407" y="19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4872" y="806"/>
              <a:ext cx="1" cy="312"/>
            </a:xfrm>
            <a:custGeom>
              <a:avLst/>
              <a:gdLst>
                <a:gd name="T0" fmla="*/ 0 w 1"/>
                <a:gd name="T1" fmla="*/ 0 h 312"/>
                <a:gd name="T2" fmla="*/ 0 w 1"/>
                <a:gd name="T3" fmla="*/ 311 h 312"/>
                <a:gd name="T4" fmla="*/ 0 w 1"/>
                <a:gd name="T5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12">
                  <a:moveTo>
                    <a:pt x="0" y="0"/>
                  </a:moveTo>
                  <a:lnTo>
                    <a:pt x="0" y="311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4872" y="289"/>
              <a:ext cx="1" cy="286"/>
            </a:xfrm>
            <a:custGeom>
              <a:avLst/>
              <a:gdLst>
                <a:gd name="T0" fmla="*/ 0 w 1"/>
                <a:gd name="T1" fmla="*/ 0 h 286"/>
                <a:gd name="T2" fmla="*/ 0 w 1"/>
                <a:gd name="T3" fmla="*/ 285 h 286"/>
                <a:gd name="T4" fmla="*/ 0 w 1"/>
                <a:gd name="T5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86">
                  <a:moveTo>
                    <a:pt x="0" y="0"/>
                  </a:moveTo>
                  <a:lnTo>
                    <a:pt x="0" y="285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auto">
            <a:xfrm>
              <a:off x="4853" y="632"/>
              <a:ext cx="45" cy="93"/>
            </a:xfrm>
            <a:custGeom>
              <a:avLst/>
              <a:gdLst>
                <a:gd name="T0" fmla="*/ 0 w 45"/>
                <a:gd name="T1" fmla="*/ 92 h 93"/>
                <a:gd name="T2" fmla="*/ 44 w 45"/>
                <a:gd name="T3" fmla="*/ 0 h 93"/>
                <a:gd name="T4" fmla="*/ 0 w 45"/>
                <a:gd name="T5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93">
                  <a:moveTo>
                    <a:pt x="0" y="92"/>
                  </a:moveTo>
                  <a:lnTo>
                    <a:pt x="44" y="0"/>
                  </a:lnTo>
                  <a:lnTo>
                    <a:pt x="0" y="9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Freeform 21"/>
            <p:cNvSpPr>
              <a:spLocks/>
            </p:cNvSpPr>
            <p:nvPr/>
          </p:nvSpPr>
          <p:spPr bwMode="auto">
            <a:xfrm>
              <a:off x="4897" y="639"/>
              <a:ext cx="43" cy="86"/>
            </a:xfrm>
            <a:custGeom>
              <a:avLst/>
              <a:gdLst>
                <a:gd name="T0" fmla="*/ 0 w 43"/>
                <a:gd name="T1" fmla="*/ 0 h 86"/>
                <a:gd name="T2" fmla="*/ 42 w 43"/>
                <a:gd name="T3" fmla="*/ 85 h 86"/>
                <a:gd name="T4" fmla="*/ 0 w 43"/>
                <a:gd name="T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86">
                  <a:moveTo>
                    <a:pt x="0" y="0"/>
                  </a:moveTo>
                  <a:lnTo>
                    <a:pt x="42" y="85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078" y="1763"/>
              <a:ext cx="42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altLang="en-US" sz="1700" b="1" dirty="0">
                  <a:solidFill>
                    <a:srgbClr val="000000"/>
                  </a:solidFill>
                  <a:latin typeface="Arial" charset="0"/>
                </a:rPr>
                <a:t>people</a:t>
              </a: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143" y="1754"/>
              <a:ext cx="439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altLang="en-US" sz="1700" b="1" dirty="0">
                  <a:solidFill>
                    <a:srgbClr val="000000"/>
                  </a:solidFill>
                  <a:latin typeface="Arial" charset="0"/>
                </a:rPr>
                <a:t>batting</a:t>
              </a:r>
            </a:p>
          </p:txBody>
        </p:sp>
        <p:sp>
          <p:nvSpPr>
            <p:cNvPr id="23" name="Rectangle 24"/>
            <p:cNvSpPr>
              <a:spLocks noChangeArrowheads="1"/>
            </p:cNvSpPr>
            <p:nvPr/>
          </p:nvSpPr>
          <p:spPr bwMode="auto">
            <a:xfrm>
              <a:off x="4474" y="1329"/>
              <a:ext cx="82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altLang="en-US" sz="1400" b="1" dirty="0" err="1">
                  <a:solidFill>
                    <a:srgbClr val="000000"/>
                  </a:solidFill>
                  <a:latin typeface="Arial" charset="0"/>
                </a:rPr>
                <a:t>playerID</a:t>
              </a:r>
              <a:r>
                <a:rPr lang="en-US" altLang="en-US" sz="1400" b="1" dirty="0">
                  <a:solidFill>
                    <a:srgbClr val="000000"/>
                  </a:solidFill>
                  <a:latin typeface="Arial" charset="0"/>
                </a:rPr>
                <a:t>=</a:t>
              </a:r>
              <a:r>
                <a:rPr lang="en-US" altLang="en-US" sz="1400" b="1" dirty="0" err="1">
                  <a:solidFill>
                    <a:srgbClr val="000000"/>
                  </a:solidFill>
                  <a:latin typeface="Arial" charset="0"/>
                </a:rPr>
                <a:t>playerID</a:t>
              </a:r>
              <a:endParaRPr lang="en-US" altLang="en-US" sz="1400" b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4066" y="654"/>
              <a:ext cx="116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altLang="en-US" sz="1400" b="1" dirty="0" err="1">
                  <a:solidFill>
                    <a:srgbClr val="000000"/>
                  </a:solidFill>
                  <a:latin typeface="Arial" charset="0"/>
                </a:rPr>
                <a:t>birthCountry</a:t>
              </a:r>
              <a:r>
                <a:rPr lang="en-US" altLang="en-US" sz="1400" b="1" dirty="0">
                  <a:solidFill>
                    <a:srgbClr val="000000"/>
                  </a:solidFill>
                  <a:latin typeface="Arial" charset="0"/>
                </a:rPr>
                <a:t>=‘USA’</a:t>
              </a:r>
            </a:p>
          </p:txBody>
        </p:sp>
        <p:sp>
          <p:nvSpPr>
            <p:cNvPr id="25" name="Rectangle 26"/>
            <p:cNvSpPr>
              <a:spLocks noChangeArrowheads="1"/>
            </p:cNvSpPr>
            <p:nvPr/>
          </p:nvSpPr>
          <p:spPr bwMode="auto">
            <a:xfrm>
              <a:off x="4944" y="644"/>
              <a:ext cx="40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altLang="en-US" sz="1400" b="1" dirty="0">
                  <a:solidFill>
                    <a:srgbClr val="000000"/>
                  </a:solidFill>
                  <a:latin typeface="Arial" charset="0"/>
                </a:rPr>
                <a:t>ab&gt; 500</a:t>
              </a:r>
            </a:p>
          </p:txBody>
        </p:sp>
        <p:sp>
          <p:nvSpPr>
            <p:cNvPr id="26" name="Rectangle 27"/>
            <p:cNvSpPr>
              <a:spLocks noChangeArrowheads="1"/>
            </p:cNvSpPr>
            <p:nvPr/>
          </p:nvSpPr>
          <p:spPr bwMode="auto">
            <a:xfrm>
              <a:off x="4728" y="152"/>
              <a:ext cx="5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altLang="en-US" sz="1400" b="1" dirty="0" err="1">
                  <a:solidFill>
                    <a:srgbClr val="000000"/>
                  </a:solidFill>
                  <a:latin typeface="Arial" charset="0"/>
                </a:rPr>
                <a:t>playerID</a:t>
              </a:r>
              <a:endParaRPr lang="en-US" altLang="en-US" sz="1400" b="1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896212" y="145346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𝞂</a:t>
            </a:r>
          </a:p>
        </p:txBody>
      </p:sp>
    </p:spTree>
    <p:extLst>
      <p:ext uri="{BB962C8B-B14F-4D97-AF65-F5344CB8AC3E}">
        <p14:creationId xmlns:p14="http://schemas.microsoft.com/office/powerpoint/2010/main" val="866837520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/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/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Relational Operations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143000" y="1200150"/>
            <a:ext cx="6800850" cy="3714750"/>
          </a:xfrm>
          <a:noFill/>
          <a:ln/>
        </p:spPr>
        <p:txBody>
          <a:bodyPr/>
          <a:lstStyle/>
          <a:p>
            <a:r>
              <a:rPr lang="en-US" altLang="en-US"/>
              <a:t>We will consider how to implement:</a:t>
            </a:r>
          </a:p>
          <a:p>
            <a:pPr lvl="1">
              <a:buSzPct val="75000"/>
            </a:pPr>
            <a:r>
              <a:rPr lang="en-US" altLang="en-US" i="1" u="sng">
                <a:solidFill>
                  <a:schemeClr val="accent2"/>
                </a:solidFill>
              </a:rPr>
              <a:t>Selection</a:t>
            </a:r>
            <a:r>
              <a:rPr lang="en-US" altLang="en-US"/>
              <a:t>  (     )    Selects a subset of rows from relation.</a:t>
            </a:r>
          </a:p>
          <a:p>
            <a:pPr lvl="1">
              <a:buSzPct val="75000"/>
            </a:pPr>
            <a:r>
              <a:rPr lang="en-US" altLang="en-US" i="1" u="sng">
                <a:solidFill>
                  <a:schemeClr val="accent2"/>
                </a:solidFill>
              </a:rPr>
              <a:t>Projection</a:t>
            </a:r>
            <a:r>
              <a:rPr lang="en-US" altLang="en-US"/>
              <a:t>  (     )   Deletes unwanted columns from relation.</a:t>
            </a:r>
          </a:p>
          <a:p>
            <a:pPr lvl="1">
              <a:buSzPct val="75000"/>
            </a:pPr>
            <a:r>
              <a:rPr lang="en-US" altLang="en-US" i="1" u="sng">
                <a:solidFill>
                  <a:schemeClr val="accent2"/>
                </a:solidFill>
              </a:rPr>
              <a:t>Join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 (        )  Allows us to combine two relations.</a:t>
            </a:r>
          </a:p>
          <a:p>
            <a:pPr lvl="1">
              <a:buSzPct val="75000"/>
            </a:pPr>
            <a:r>
              <a:rPr lang="en-US" altLang="en-US" i="1" u="sng">
                <a:solidFill>
                  <a:schemeClr val="accent2"/>
                </a:solidFill>
              </a:rPr>
              <a:t>Set-difference</a:t>
            </a:r>
            <a:r>
              <a:rPr lang="en-US" altLang="en-US"/>
              <a:t>  (     )  Tuples in reln. 1, but not in reln. 2.</a:t>
            </a:r>
          </a:p>
          <a:p>
            <a:pPr lvl="1">
              <a:buSzPct val="75000"/>
            </a:pPr>
            <a:r>
              <a:rPr lang="en-US" altLang="en-US" i="1" u="sng">
                <a:solidFill>
                  <a:schemeClr val="accent2"/>
                </a:solidFill>
              </a:rPr>
              <a:t>Union</a:t>
            </a:r>
            <a:r>
              <a:rPr lang="en-US" altLang="en-US"/>
              <a:t>  (     )  Tuples in reln. 1 and in reln. 2.</a:t>
            </a:r>
          </a:p>
          <a:p>
            <a:pPr lvl="1">
              <a:buSzPct val="75000"/>
            </a:pPr>
            <a:r>
              <a:rPr lang="en-US" altLang="en-US" i="1" u="sng">
                <a:solidFill>
                  <a:schemeClr val="accent2"/>
                </a:solidFill>
              </a:rPr>
              <a:t>Aggregation</a:t>
            </a:r>
            <a:r>
              <a:rPr lang="en-US" altLang="en-US"/>
              <a:t>  (</a:t>
            </a:r>
            <a:r>
              <a:rPr lang="en-US" altLang="en-US" sz="1500"/>
              <a:t>SUM, MIN</a:t>
            </a:r>
            <a:r>
              <a:rPr lang="en-US" altLang="en-US"/>
              <a:t>, etc.) and </a:t>
            </a:r>
            <a:r>
              <a:rPr lang="en-US" altLang="en-US" sz="1500"/>
              <a:t>GROUP BY</a:t>
            </a:r>
            <a:endParaRPr lang="en-US" altLang="en-US"/>
          </a:p>
          <a:p>
            <a:r>
              <a:rPr lang="en-US" altLang="en-US"/>
              <a:t>Since each op returns a relation, ops can be </a:t>
            </a:r>
            <a:r>
              <a:rPr lang="en-US" altLang="en-US" i="1">
                <a:solidFill>
                  <a:schemeClr val="accent2"/>
                </a:solidFill>
              </a:rPr>
              <a:t>composed</a:t>
            </a:r>
            <a:r>
              <a:rPr lang="en-US" altLang="en-US"/>
              <a:t>!  After we cover the operations, we will discuss how to </a:t>
            </a:r>
            <a:r>
              <a:rPr lang="en-US" altLang="en-US" i="1"/>
              <a:t>optimize </a:t>
            </a:r>
            <a:r>
              <a:rPr lang="en-US" altLang="en-US"/>
              <a:t>queries formed by composing them.</a:t>
            </a:r>
          </a:p>
        </p:txBody>
      </p:sp>
      <p:graphicFrame>
        <p:nvGraphicFramePr>
          <p:cNvPr id="5126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2750344" y="1600200"/>
          <a:ext cx="165139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" name="Equation" r:id="rId4" imgW="2201760" imgH="736560" progId="Equation.3">
                  <p:embed/>
                </p:oleObj>
              </mc:Choice>
              <mc:Fallback>
                <p:oleObj name="Equation" r:id="rId4" imgW="2201760" imgH="736560" progId="Equation.3">
                  <p:embed/>
                  <p:pic>
                    <p:nvPicPr>
                      <p:cNvPr id="5126" name="Object 6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0344" y="1600200"/>
                        <a:ext cx="1651397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7">
            <a:hlinkClick r:id="" action="ppaction://ole?verb=0"/>
          </p:cNvPr>
          <p:cNvGraphicFramePr>
            <a:graphicFrameLocks/>
          </p:cNvGraphicFramePr>
          <p:nvPr/>
        </p:nvGraphicFramePr>
        <p:xfrm>
          <a:off x="2857500" y="1905000"/>
          <a:ext cx="1524000" cy="750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" name="Equation" r:id="rId6" imgW="2031840" imgH="1000080" progId="Equation.3">
                  <p:embed/>
                </p:oleObj>
              </mc:Choice>
              <mc:Fallback>
                <p:oleObj name="Equation" r:id="rId6" imgW="2031840" imgH="1000080" progId="Equation.3">
                  <p:embed/>
                  <p:pic>
                    <p:nvPicPr>
                      <p:cNvPr id="5127" name="Object 7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905000"/>
                        <a:ext cx="1524000" cy="7500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8" name="Object 8">
            <a:hlinkClick r:id="" action="ppaction://ole?verb=0"/>
          </p:cNvPr>
          <p:cNvGraphicFramePr>
            <a:graphicFrameLocks/>
          </p:cNvGraphicFramePr>
          <p:nvPr/>
        </p:nvGraphicFramePr>
        <p:xfrm>
          <a:off x="3200400" y="2647950"/>
          <a:ext cx="3810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" name="Equation" r:id="rId8" imgW="507960" imgH="1396800" progId="Equation.3">
                  <p:embed/>
                </p:oleObj>
              </mc:Choice>
              <mc:Fallback>
                <p:oleObj name="Equation" r:id="rId8" imgW="507960" imgH="1396800" progId="Equation.3">
                  <p:embed/>
                  <p:pic>
                    <p:nvPicPr>
                      <p:cNvPr id="5128" name="Object 8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647950"/>
                        <a:ext cx="38100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9" name="Object 9">
            <a:hlinkClick r:id="" action="ppaction://ole?verb=0"/>
          </p:cNvPr>
          <p:cNvGraphicFramePr>
            <a:graphicFrameLocks/>
          </p:cNvGraphicFramePr>
          <p:nvPr/>
        </p:nvGraphicFramePr>
        <p:xfrm>
          <a:off x="2571751" y="2933700"/>
          <a:ext cx="47029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" name="Equation" r:id="rId10" imgW="626760" imgH="482400" progId="Equation.3">
                  <p:embed/>
                </p:oleObj>
              </mc:Choice>
              <mc:Fallback>
                <p:oleObj name="Equation" r:id="rId10" imgW="626760" imgH="482400" progId="Equation.3">
                  <p:embed/>
                  <p:pic>
                    <p:nvPicPr>
                      <p:cNvPr id="5129" name="Object 9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1" y="2933700"/>
                        <a:ext cx="47029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0" name="Object 10">
            <a:hlinkClick r:id="" action="ppaction://ole?verb=0"/>
          </p:cNvPr>
          <p:cNvGraphicFramePr>
            <a:graphicFrameLocks/>
          </p:cNvGraphicFramePr>
          <p:nvPr/>
        </p:nvGraphicFramePr>
        <p:xfrm>
          <a:off x="2355057" y="2302669"/>
          <a:ext cx="426244" cy="269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" name="Equation" r:id="rId12" imgW="568080" imgH="358560" progId="Equation.3">
                  <p:embed/>
                </p:oleObj>
              </mc:Choice>
              <mc:Fallback>
                <p:oleObj name="Equation" r:id="rId12" imgW="568080" imgH="358560" progId="Equation.3">
                  <p:embed/>
                  <p:pic>
                    <p:nvPicPr>
                      <p:cNvPr id="5130" name="Object 10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5057" y="2302669"/>
                        <a:ext cx="426244" cy="2690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1375314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0" y="514350"/>
            <a:ext cx="8382000" cy="3233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3562350"/>
            <a:ext cx="8495740" cy="1066800"/>
          </a:xfrm>
        </p:spPr>
        <p:txBody>
          <a:bodyPr/>
          <a:lstStyle/>
          <a:p>
            <a:r>
              <a:rPr lang="en-US" dirty="0"/>
              <a:t>The plan executes in stages (bottom up).</a:t>
            </a:r>
          </a:p>
          <a:p>
            <a:r>
              <a:rPr lang="en-US" dirty="0"/>
              <a:t>Some stages can have parallelism, e.g. multiple threads to improve CPU utilization while processing I/O.</a:t>
            </a:r>
          </a:p>
        </p:txBody>
      </p:sp>
      <p:sp>
        <p:nvSpPr>
          <p:cNvPr id="5" name="Rectangle 4"/>
          <p:cNvSpPr/>
          <p:nvPr/>
        </p:nvSpPr>
        <p:spPr>
          <a:xfrm>
            <a:off x="2971800" y="310515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gerardnico.com</a:t>
            </a:r>
            <a:r>
              <a:rPr lang="en-US" sz="1100" dirty="0"/>
              <a:t>/data/type/relation/engine/</a:t>
            </a:r>
            <a:r>
              <a:rPr lang="en-US" sz="1100" dirty="0" err="1"/>
              <a:t>query_plan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0930249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Module II – DBMS Architecture and Implementation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(S20)  –  </a:t>
            </a:r>
            <a:r>
              <a:rPr lang="en-US" altLang="en-US" sz="1200" i="1" dirty="0">
                <a:solidFill>
                  <a:schemeClr val="bg1"/>
                </a:solidFill>
              </a:rPr>
              <a:t>Lecture 11a:  Query Processing, Query Optimization</a:t>
            </a:r>
          </a:p>
        </p:txBody>
      </p:sp>
    </p:spTree>
    <p:extLst>
      <p:ext uri="{BB962C8B-B14F-4D97-AF65-F5344CB8AC3E}">
        <p14:creationId xmlns:p14="http://schemas.microsoft.com/office/powerpoint/2010/main" val="2426704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Optimization/Execution Overview</a:t>
            </a:r>
            <a:endParaRPr lang="en-US" altLang="en-US" i="1" dirty="0">
              <a:solidFill>
                <a:schemeClr val="bg1"/>
              </a:solidFill>
            </a:endParaRPr>
          </a:p>
        </p:txBody>
      </p:sp>
      <p:sp>
        <p:nvSpPr>
          <p:cNvPr id="9221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52F42408-092F-3D4E-9F49-14CF99654DF6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20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200" i="1" dirty="0">
                <a:solidFill>
                  <a:schemeClr val="bg1"/>
                </a:solidFill>
              </a:rPr>
              <a:t>Lecture 10  Query Processing. Transactions, Recovery</a:t>
            </a:r>
          </a:p>
        </p:txBody>
      </p:sp>
    </p:spTree>
    <p:extLst>
      <p:ext uri="{BB962C8B-B14F-4D97-AF65-F5344CB8AC3E}">
        <p14:creationId xmlns:p14="http://schemas.microsoft.com/office/powerpoint/2010/main" val="168202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Overview of Query Evaluation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38200" y="1143000"/>
            <a:ext cx="6515100" cy="3429000"/>
          </a:xfrm>
        </p:spPr>
        <p:txBody>
          <a:bodyPr/>
          <a:lstStyle/>
          <a:p>
            <a:pPr>
              <a:defRPr/>
            </a:pPr>
            <a:r>
              <a:rPr lang="en-US" altLang="en-US" i="1" u="sng" dirty="0">
                <a:solidFill>
                  <a:schemeClr val="accent2"/>
                </a:solidFill>
              </a:rPr>
              <a:t>Plan</a:t>
            </a:r>
            <a:r>
              <a:rPr lang="en-US" altLang="en-US" u="sng" dirty="0">
                <a:solidFill>
                  <a:schemeClr val="accent2"/>
                </a:solidFill>
              </a:rPr>
              <a:t>:</a:t>
            </a:r>
            <a:r>
              <a:rPr lang="en-US" altLang="en-US" dirty="0">
                <a:solidFill>
                  <a:schemeClr val="accent2"/>
                </a:solidFill>
              </a:rPr>
              <a:t>  </a:t>
            </a:r>
            <a:r>
              <a:rPr lang="en-US" altLang="en-US" i="1" dirty="0">
                <a:solidFill>
                  <a:schemeClr val="folHlink"/>
                </a:solidFill>
              </a:rPr>
              <a:t>Tree of R.A. ops, with choice of </a:t>
            </a:r>
            <a:r>
              <a:rPr lang="en-US" altLang="en-US" i="1" dirty="0" err="1">
                <a:solidFill>
                  <a:schemeClr val="folHlink"/>
                </a:solidFill>
              </a:rPr>
              <a:t>alg</a:t>
            </a:r>
            <a:r>
              <a:rPr lang="en-US" altLang="en-US" i="1" dirty="0">
                <a:solidFill>
                  <a:schemeClr val="folHlink"/>
                </a:solidFill>
              </a:rPr>
              <a:t> for each op.</a:t>
            </a:r>
          </a:p>
          <a:p>
            <a:pPr lvl="1">
              <a:buSzPct val="75000"/>
              <a:defRPr/>
            </a:pPr>
            <a:r>
              <a:rPr lang="en-US" altLang="en-US" dirty="0"/>
              <a:t>Each operator typically implemented using a `pull’ interface: when an operator is `pulled’ for the next output tuples, it `pulls’ on its inputs and computes them.</a:t>
            </a:r>
          </a:p>
          <a:p>
            <a:pPr>
              <a:defRPr/>
            </a:pPr>
            <a:r>
              <a:rPr lang="en-US" altLang="en-US" dirty="0"/>
              <a:t>Two main issues in query optimization:</a:t>
            </a:r>
          </a:p>
          <a:p>
            <a:pPr lvl="1">
              <a:buSzPct val="75000"/>
              <a:defRPr/>
            </a:pPr>
            <a:r>
              <a:rPr lang="en-US" altLang="en-US" dirty="0"/>
              <a:t>For a given query, </a:t>
            </a:r>
            <a:r>
              <a:rPr lang="en-US" altLang="en-US" dirty="0">
                <a:solidFill>
                  <a:schemeClr val="accent2"/>
                </a:solidFill>
              </a:rPr>
              <a:t>what plans are considered</a:t>
            </a:r>
            <a:r>
              <a:rPr lang="en-US" altLang="en-US" dirty="0"/>
              <a:t>?</a:t>
            </a:r>
          </a:p>
          <a:p>
            <a:pPr lvl="2">
              <a:defRPr/>
            </a:pPr>
            <a:r>
              <a:rPr lang="en-US" altLang="en-US" dirty="0"/>
              <a:t>Algorithm to search plan space for cheapest (estimated) plan.</a:t>
            </a:r>
          </a:p>
          <a:p>
            <a:pPr lvl="1">
              <a:buSzPct val="75000"/>
              <a:defRPr/>
            </a:pPr>
            <a:r>
              <a:rPr lang="en-US" altLang="en-US" dirty="0"/>
              <a:t>How is the </a:t>
            </a:r>
            <a:r>
              <a:rPr lang="en-US" altLang="en-US" dirty="0">
                <a:solidFill>
                  <a:schemeClr val="accent2"/>
                </a:solidFill>
              </a:rPr>
              <a:t>cost of a plan estimated</a:t>
            </a:r>
            <a:r>
              <a:rPr lang="en-US" altLang="en-US" dirty="0"/>
              <a:t>?</a:t>
            </a:r>
          </a:p>
          <a:p>
            <a:pPr>
              <a:defRPr/>
            </a:pPr>
            <a:r>
              <a:rPr lang="en-US" altLang="en-US" dirty="0">
                <a:solidFill>
                  <a:schemeClr val="accent2"/>
                </a:solidFill>
              </a:rPr>
              <a:t>Ideally: </a:t>
            </a:r>
            <a:r>
              <a:rPr lang="en-US" altLang="en-US" dirty="0"/>
              <a:t>Want to find best plan.  </a:t>
            </a:r>
            <a:r>
              <a:rPr lang="en-US" altLang="en-US" dirty="0">
                <a:solidFill>
                  <a:schemeClr val="accent2"/>
                </a:solidFill>
              </a:rPr>
              <a:t>Practically: </a:t>
            </a:r>
            <a:r>
              <a:rPr lang="en-US" altLang="en-US" dirty="0"/>
              <a:t>Avoid worst plans!</a:t>
            </a:r>
          </a:p>
        </p:txBody>
      </p:sp>
    </p:spTree>
    <p:extLst>
      <p:ext uri="{BB962C8B-B14F-4D97-AF65-F5344CB8AC3E}">
        <p14:creationId xmlns:p14="http://schemas.microsoft.com/office/powerpoint/2010/main" val="1537924393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Compilation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68453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488752"/>
            <a:ext cx="6616700" cy="2159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33800" y="514350"/>
            <a:ext cx="6324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111111"/>
                </a:solidFill>
                <a:latin typeface="Amazon Ember" charset="0"/>
              </a:rPr>
              <a:t>Database Systems: The Complete Book (2nd Edition) </a:t>
            </a:r>
            <a:r>
              <a:rPr lang="en-US" sz="1100" dirty="0">
                <a:solidFill>
                  <a:srgbClr val="555555"/>
                </a:solidFill>
                <a:latin typeface="Amazon Ember" charset="0"/>
              </a:rPr>
              <a:t>2nd Edition</a:t>
            </a:r>
            <a:endParaRPr lang="en-US" sz="1100" b="1" dirty="0">
              <a:solidFill>
                <a:srgbClr val="111111"/>
              </a:solidFill>
              <a:latin typeface="Amazon Ember" charset="0"/>
            </a:endParaRPr>
          </a:p>
          <a:p>
            <a:r>
              <a:rPr lang="en-US" sz="1100" dirty="0">
                <a:solidFill>
                  <a:srgbClr val="111111"/>
                </a:solidFill>
                <a:latin typeface="Amazon Ember" charset="0"/>
              </a:rPr>
              <a:t>by </a:t>
            </a:r>
            <a:r>
              <a:rPr lang="en-US" sz="1100" dirty="0">
                <a:solidFill>
                  <a:srgbClr val="0066C0"/>
                </a:solidFill>
                <a:latin typeface="Amazon Ember" charset="0"/>
                <a:hlinkClick r:id="rId4"/>
              </a:rPr>
              <a:t>Hector Garcia-Molina</a:t>
            </a:r>
            <a:r>
              <a:rPr lang="en-US" sz="11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1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100" dirty="0">
                <a:solidFill>
                  <a:srgbClr val="0066C0"/>
                </a:solidFill>
                <a:latin typeface="Amazon Ember" charset="0"/>
                <a:hlinkClick r:id="rId5"/>
              </a:rPr>
              <a:t>Jeffrey D. Ullman</a:t>
            </a:r>
            <a:r>
              <a:rPr lang="en-US" sz="11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1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100" dirty="0">
                <a:solidFill>
                  <a:srgbClr val="0066C0"/>
                </a:solidFill>
                <a:latin typeface="Amazon Ember" charset="0"/>
                <a:hlinkClick r:id="rId6"/>
              </a:rPr>
              <a:t>Jennifer Widom</a:t>
            </a:r>
            <a:r>
              <a:rPr lang="en-US" sz="11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100" dirty="0">
                <a:solidFill>
                  <a:srgbClr val="555555"/>
                </a:solidFill>
                <a:latin typeface="Amazon Ember" charset="0"/>
              </a:rPr>
              <a:t>(Author)</a:t>
            </a:r>
            <a:endParaRPr lang="en-US" sz="1100" dirty="0">
              <a:solidFill>
                <a:srgbClr val="111111"/>
              </a:solidFill>
              <a:latin typeface="Amazon Emb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584559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Optimization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14350"/>
            <a:ext cx="7397750" cy="40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27918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Core Optimization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666750"/>
            <a:ext cx="8495740" cy="3848494"/>
          </a:xfrm>
        </p:spPr>
        <p:txBody>
          <a:bodyPr>
            <a:normAutofit lnSpcReduction="10000"/>
          </a:bodyPr>
          <a:lstStyle/>
          <a:p>
            <a:r>
              <a:rPr lang="en-US" b="1" u="sng" dirty="0">
                <a:highlight>
                  <a:srgbClr val="FFFF00"/>
                </a:highlight>
              </a:rPr>
              <a:t>Query rewrite</a:t>
            </a:r>
            <a:r>
              <a:rPr lang="en-US" dirty="0"/>
              <a:t>: Transform the logical query into an equivalent, more efficient query (lower cost query), e.g.</a:t>
            </a:r>
          </a:p>
          <a:p>
            <a:pPr lvl="1"/>
            <a:r>
              <a:rPr lang="en-US" dirty="0"/>
              <a:t>R ⋈ S is the same as S ⋈ R</a:t>
            </a:r>
          </a:p>
          <a:p>
            <a:pPr lvl="1"/>
            <a:r>
              <a:rPr lang="en-US" dirty="0"/>
              <a:t>𝞼(R ⋈ S) (order R*S) is the same at 𝞼(R) ⋈ 𝞼(S) (order max(R, S))</a:t>
            </a:r>
          </a:p>
          <a:p>
            <a:pPr lvl="1"/>
            <a:r>
              <a:rPr lang="en-US" dirty="0"/>
              <a:t>𝛅(R ⋈ S) = 𝛅(R) ⋈ 𝛅(S), where 𝛅 is the distinct operator.</a:t>
            </a:r>
          </a:p>
          <a:p>
            <a:r>
              <a:rPr lang="en-US" b="1" u="sng" dirty="0">
                <a:highlight>
                  <a:srgbClr val="FFFF00"/>
                </a:highlight>
              </a:rPr>
              <a:t>Access path selection</a:t>
            </a:r>
            <a:r>
              <a:rPr lang="en-US" dirty="0"/>
              <a:t>: How to run SELECT on a table? Which index to choose?</a:t>
            </a:r>
          </a:p>
          <a:p>
            <a:r>
              <a:rPr lang="en-US" b="1" u="sng" dirty="0">
                <a:highlight>
                  <a:srgbClr val="FFFF00"/>
                </a:highlight>
              </a:rPr>
              <a:t>Operator implementation selection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There are several related implementations for each operator</a:t>
            </a:r>
          </a:p>
          <a:p>
            <a:pPr lvl="1"/>
            <a:r>
              <a:rPr lang="en-US" dirty="0"/>
              <a:t>For example,</a:t>
            </a:r>
          </a:p>
          <a:p>
            <a:pPr lvl="2"/>
            <a:r>
              <a:rPr lang="en-US" i="1" dirty="0"/>
              <a:t>Sort Scan</a:t>
            </a:r>
          </a:p>
          <a:p>
            <a:pPr lvl="2"/>
            <a:r>
              <a:rPr lang="en-US" i="1" dirty="0"/>
              <a:t>Sort Join</a:t>
            </a:r>
          </a:p>
          <a:p>
            <a:pPr lvl="2"/>
            <a:r>
              <a:rPr lang="en-US" i="1" dirty="0"/>
              <a:t>Hash Join</a:t>
            </a:r>
          </a:p>
          <a:p>
            <a:pPr lvl="2"/>
            <a:r>
              <a:rPr lang="en-US" i="1" dirty="0"/>
              <a:t>Hash Distinct</a:t>
            </a:r>
          </a:p>
        </p:txBody>
      </p:sp>
    </p:spTree>
    <p:extLst>
      <p:ext uri="{BB962C8B-B14F-4D97-AF65-F5344CB8AC3E}">
        <p14:creationId xmlns:p14="http://schemas.microsoft.com/office/powerpoint/2010/main" val="1049778409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Execution Cost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09600" y="666750"/>
            <a:ext cx="7282948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75419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Statistics and Catalogs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047750"/>
            <a:ext cx="6686550" cy="3600450"/>
          </a:xfrm>
        </p:spPr>
        <p:txBody>
          <a:bodyPr/>
          <a:lstStyle/>
          <a:p>
            <a:pPr>
              <a:defRPr/>
            </a:pPr>
            <a:r>
              <a:rPr lang="en-US" altLang="en-US"/>
              <a:t>Need information about the relations and indexes involved.  </a:t>
            </a:r>
            <a:r>
              <a:rPr lang="en-US" altLang="en-US" b="1" i="1" dirty="0">
                <a:solidFill>
                  <a:schemeClr val="accent2"/>
                </a:solidFill>
              </a:rPr>
              <a:t>Catalogs</a:t>
            </a:r>
            <a:r>
              <a:rPr lang="en-US" altLang="en-US" b="1" dirty="0"/>
              <a:t> </a:t>
            </a:r>
            <a:r>
              <a:rPr lang="en-US" altLang="en-US" dirty="0"/>
              <a:t>typically contain at least:</a:t>
            </a:r>
          </a:p>
          <a:p>
            <a:pPr lvl="1">
              <a:buSzPct val="75000"/>
              <a:defRPr/>
            </a:pPr>
            <a:r>
              <a:rPr lang="en-US" altLang="en-US" dirty="0">
                <a:solidFill>
                  <a:schemeClr val="accent2"/>
                </a:solidFill>
              </a:rPr>
              <a:t># tuples (</a:t>
            </a:r>
            <a:r>
              <a:rPr lang="en-US" altLang="en-US" dirty="0" err="1">
                <a:solidFill>
                  <a:schemeClr val="accent2"/>
                </a:solidFill>
              </a:rPr>
              <a:t>NTuples</a:t>
            </a:r>
            <a:r>
              <a:rPr lang="en-US" altLang="en-US" dirty="0">
                <a:solidFill>
                  <a:schemeClr val="accent2"/>
                </a:solidFill>
              </a:rPr>
              <a:t>) </a:t>
            </a:r>
            <a:r>
              <a:rPr lang="en-US" altLang="en-US" dirty="0"/>
              <a:t>and </a:t>
            </a:r>
            <a:r>
              <a:rPr lang="en-US" altLang="en-US" dirty="0">
                <a:solidFill>
                  <a:schemeClr val="accent2"/>
                </a:solidFill>
              </a:rPr>
              <a:t># pages (</a:t>
            </a:r>
            <a:r>
              <a:rPr lang="en-US" altLang="en-US" dirty="0" err="1">
                <a:solidFill>
                  <a:schemeClr val="accent2"/>
                </a:solidFill>
              </a:rPr>
              <a:t>NPages</a:t>
            </a:r>
            <a:r>
              <a:rPr lang="en-US" altLang="en-US" dirty="0">
                <a:solidFill>
                  <a:schemeClr val="accent2"/>
                </a:solidFill>
              </a:rPr>
              <a:t>) </a:t>
            </a:r>
            <a:r>
              <a:rPr lang="en-US" altLang="en-US" dirty="0"/>
              <a:t>for each relation.</a:t>
            </a:r>
          </a:p>
          <a:p>
            <a:pPr lvl="1">
              <a:buSzPct val="75000"/>
              <a:defRPr/>
            </a:pPr>
            <a:r>
              <a:rPr lang="en-US" altLang="en-US" dirty="0">
                <a:solidFill>
                  <a:schemeClr val="accent2"/>
                </a:solidFill>
              </a:rPr>
              <a:t># distinct key values (</a:t>
            </a:r>
            <a:r>
              <a:rPr lang="en-US" altLang="en-US" dirty="0" err="1">
                <a:solidFill>
                  <a:schemeClr val="accent2"/>
                </a:solidFill>
              </a:rPr>
              <a:t>NKeys</a:t>
            </a:r>
            <a:r>
              <a:rPr lang="en-US" altLang="en-US" dirty="0">
                <a:solidFill>
                  <a:schemeClr val="accent2"/>
                </a:solidFill>
              </a:rPr>
              <a:t>) </a:t>
            </a:r>
            <a:r>
              <a:rPr lang="en-US" altLang="en-US" dirty="0"/>
              <a:t>and </a:t>
            </a:r>
            <a:r>
              <a:rPr lang="en-US" altLang="en-US" dirty="0" err="1"/>
              <a:t>NPages</a:t>
            </a:r>
            <a:r>
              <a:rPr lang="en-US" altLang="en-US" dirty="0"/>
              <a:t> for each index.</a:t>
            </a:r>
          </a:p>
          <a:p>
            <a:pPr lvl="1">
              <a:buSzPct val="75000"/>
              <a:defRPr/>
            </a:pPr>
            <a:r>
              <a:rPr lang="en-US" altLang="en-US" dirty="0">
                <a:solidFill>
                  <a:schemeClr val="accent2"/>
                </a:solidFill>
              </a:rPr>
              <a:t>Index height, low/high key values (Low/High) </a:t>
            </a:r>
            <a:r>
              <a:rPr lang="en-US" altLang="en-US" dirty="0"/>
              <a:t>for each tree index.</a:t>
            </a:r>
          </a:p>
          <a:p>
            <a:pPr>
              <a:defRPr/>
            </a:pPr>
            <a:r>
              <a:rPr lang="en-US" altLang="en-US" dirty="0"/>
              <a:t>Catalogs updated periodically.</a:t>
            </a:r>
          </a:p>
          <a:p>
            <a:pPr lvl="1">
              <a:buSzPct val="75000"/>
              <a:defRPr/>
            </a:pPr>
            <a:r>
              <a:rPr lang="en-US" altLang="en-US" dirty="0"/>
              <a:t>Updating whenever data changes is too expensive; lots of approximation anyway, so slight inconsistency ok.</a:t>
            </a:r>
          </a:p>
          <a:p>
            <a:pPr>
              <a:defRPr/>
            </a:pPr>
            <a:r>
              <a:rPr lang="en-US" altLang="en-US" dirty="0"/>
              <a:t>More detailed information (e.g., histograms of the values in some field) are sometimes stored.</a:t>
            </a:r>
          </a:p>
        </p:txBody>
      </p:sp>
    </p:spTree>
    <p:extLst>
      <p:ext uri="{BB962C8B-B14F-4D97-AF65-F5344CB8AC3E}">
        <p14:creationId xmlns:p14="http://schemas.microsoft.com/office/powerpoint/2010/main" val="209755582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42950"/>
            <a:ext cx="8915400" cy="308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97023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Catalog Contains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each table</a:t>
            </a:r>
          </a:p>
          <a:p>
            <a:pPr lvl="1"/>
            <a:r>
              <a:rPr lang="en-US" dirty="0"/>
              <a:t>Table name, storage information.</a:t>
            </a:r>
          </a:p>
          <a:p>
            <a:pPr lvl="1"/>
            <a:r>
              <a:rPr lang="en-US" dirty="0"/>
              <a:t>Attribute name and type for each column.</a:t>
            </a:r>
          </a:p>
          <a:p>
            <a:pPr lvl="1"/>
            <a:r>
              <a:rPr lang="en-US" dirty="0"/>
              <a:t>Index name, type and indexed attributes</a:t>
            </a:r>
          </a:p>
          <a:p>
            <a:pPr lvl="1"/>
            <a:r>
              <a:rPr lang="en-US" dirty="0"/>
              <a:t>Constraints</a:t>
            </a:r>
          </a:p>
          <a:p>
            <a:r>
              <a:rPr lang="en-US" dirty="0"/>
              <a:t>Statistical information</a:t>
            </a:r>
          </a:p>
          <a:p>
            <a:pPr lvl="1"/>
            <a:r>
              <a:rPr lang="en-US" dirty="0"/>
              <a:t>Cardinality of each table</a:t>
            </a:r>
          </a:p>
          <a:p>
            <a:pPr lvl="1"/>
            <a:r>
              <a:rPr lang="en-US" dirty="0"/>
              <a:t>Size: No. of blocks.</a:t>
            </a:r>
          </a:p>
          <a:p>
            <a:pPr lvl="1"/>
            <a:r>
              <a:rPr lang="en-US" dirty="0"/>
              <a:t>Index cardinality: Number of distinct key values for each index</a:t>
            </a:r>
          </a:p>
          <a:p>
            <a:pPr lvl="1"/>
            <a:r>
              <a:rPr lang="en-US" dirty="0"/>
              <a:t>Index size: Number of blocks for each index.</a:t>
            </a:r>
          </a:p>
          <a:p>
            <a:pPr lvl="1"/>
            <a:r>
              <a:rPr lang="en-US" dirty="0"/>
              <a:t>Index tree height</a:t>
            </a:r>
          </a:p>
          <a:p>
            <a:pPr lvl="1"/>
            <a:r>
              <a:rPr lang="en-US" dirty="0"/>
              <a:t>Index ranges</a:t>
            </a:r>
          </a:p>
        </p:txBody>
      </p:sp>
    </p:spTree>
    <p:extLst>
      <p:ext uri="{BB962C8B-B14F-4D97-AF65-F5344CB8AC3E}">
        <p14:creationId xmlns:p14="http://schemas.microsoft.com/office/powerpoint/2010/main" val="1989952635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590550"/>
            <a:ext cx="8267140" cy="41910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Every relational operator accepts one or more tables as input. </a:t>
            </a:r>
            <a:br>
              <a:rPr lang="en-US" dirty="0"/>
            </a:br>
            <a:r>
              <a:rPr lang="en-US" dirty="0"/>
              <a:t>The operators “accesses the tuples” in the tables.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There are two “ways” to retrieve the tuples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Scan the relation (via blocks)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Use an index and matching condition.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A selection condition is in </a:t>
            </a:r>
            <a:r>
              <a:rPr lang="en-US" i="1" dirty="0" err="1"/>
              <a:t>conjuctive</a:t>
            </a:r>
            <a:r>
              <a:rPr lang="en-US" i="1" dirty="0"/>
              <a:t> normal form</a:t>
            </a:r>
            <a:r>
              <a:rPr lang="en-US" dirty="0"/>
              <a:t> if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Each term is </a:t>
            </a:r>
            <a:r>
              <a:rPr lang="en-US" dirty="0" err="1"/>
              <a:t>column_name</a:t>
            </a:r>
            <a:r>
              <a:rPr lang="en-US" dirty="0"/>
              <a:t> op value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op is one of &lt;, &lt;=, =, &gt;, &gt;=, &lt;&gt;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The terms are combined, e.g. (</a:t>
            </a:r>
            <a:r>
              <a:rPr lang="en-US" dirty="0" err="1"/>
              <a:t>nameLast</a:t>
            </a:r>
            <a:r>
              <a:rPr lang="en-US" dirty="0"/>
              <a:t> = ‘Ferguson’) AND (ab &gt; 500)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CNF allows using a matching index for the access path.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The engine can select a </a:t>
            </a:r>
            <a:r>
              <a:rPr lang="en-US" i="1" dirty="0"/>
              <a:t>matching index</a:t>
            </a:r>
            <a:r>
              <a:rPr lang="en-US" dirty="0"/>
              <a:t>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A Hash Index on (c1,c2,c3) if the condition is c1=x AND c2=y AND c3=z.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A Tree Index if the condition is (can be ordered as)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c1 op value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c1 op x AND/OR c2 op y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mr-IN" dirty="0"/>
              <a:t>…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Many indexes may match, and </a:t>
            </a:r>
            <a:r>
              <a:rPr lang="en-US" b="1" dirty="0">
                <a:highlight>
                  <a:srgbClr val="FFFF00"/>
                </a:highlight>
              </a:rPr>
              <a:t>the engine chooses the </a:t>
            </a:r>
            <a:r>
              <a:rPr lang="en-US" b="1" i="1" dirty="0">
                <a:highlight>
                  <a:srgbClr val="FFFF00"/>
                </a:highlight>
              </a:rPr>
              <a:t>most selective match</a:t>
            </a:r>
            <a:br>
              <a:rPr lang="en-US" i="1" dirty="0">
                <a:highlight>
                  <a:srgbClr val="FFFF00"/>
                </a:highlight>
              </a:rPr>
            </a:br>
            <a:r>
              <a:rPr lang="en-US" dirty="0"/>
              <a:t>(number of tuples or blocks) that match.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297167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28600" y="0"/>
            <a:ext cx="7239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400" dirty="0">
                <a:solidFill>
                  <a:schemeClr val="bg1"/>
                </a:solidFill>
              </a:rPr>
              <a:t>Data Management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28600" y="926815"/>
            <a:ext cx="3645895" cy="2960097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</a:rPr>
              <a:t>Find things quickly.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B050"/>
                </a:solidFill>
              </a:rPr>
              <a:t>Control access.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7030A0"/>
                </a:solidFill>
              </a:rPr>
              <a:t>Durability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Process queries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quickly/cheaply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0"/>
            <a:ext cx="4075445" cy="46228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31000" y="3987483"/>
            <a:ext cx="37965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b="1" dirty="0">
                <a:solidFill>
                  <a:srgbClr val="111111"/>
                </a:solidFill>
                <a:latin typeface="Amazon Ember" charset="0"/>
              </a:rPr>
              <a:t>Database Systems: The Complete Book (2nd Edition)</a:t>
            </a:r>
            <a:br>
              <a:rPr lang="en-US" sz="500" b="1" dirty="0">
                <a:solidFill>
                  <a:srgbClr val="111111"/>
                </a:solidFill>
                <a:latin typeface="Amazon Ember" charset="0"/>
              </a:rPr>
            </a:br>
            <a:r>
              <a:rPr lang="en-US" sz="500" dirty="0">
                <a:solidFill>
                  <a:srgbClr val="111111"/>
                </a:solidFill>
                <a:latin typeface="Amazon Ember" charset="0"/>
              </a:rPr>
              <a:t>by </a:t>
            </a:r>
            <a:r>
              <a:rPr lang="en-US" sz="500" dirty="0">
                <a:solidFill>
                  <a:srgbClr val="0066C0"/>
                </a:solidFill>
                <a:latin typeface="Amazon Ember" charset="0"/>
                <a:hlinkClick r:id="rId3"/>
              </a:rPr>
              <a:t>Hector Garcia-Molina</a:t>
            </a:r>
            <a:r>
              <a:rPr lang="en-US" sz="5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5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500" dirty="0">
                <a:solidFill>
                  <a:srgbClr val="0066C0"/>
                </a:solidFill>
                <a:latin typeface="Amazon Ember" charset="0"/>
                <a:hlinkClick r:id="rId4"/>
              </a:rPr>
              <a:t>Jeffrey D. Ullman</a:t>
            </a:r>
            <a:r>
              <a:rPr lang="en-US" sz="5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5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500" dirty="0">
                <a:solidFill>
                  <a:srgbClr val="0066C0"/>
                </a:solidFill>
                <a:latin typeface="Amazon Ember" charset="0"/>
                <a:hlinkClick r:id="rId5"/>
              </a:rPr>
              <a:t>Jennifer Widom</a:t>
            </a:r>
            <a:r>
              <a:rPr lang="en-US" sz="5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500" dirty="0">
                <a:solidFill>
                  <a:srgbClr val="555555"/>
                </a:solidFill>
                <a:latin typeface="Amazon Ember" charset="0"/>
              </a:rPr>
              <a:t>(Author)</a:t>
            </a:r>
            <a:endParaRPr lang="en-US" sz="500" b="0" i="0" dirty="0">
              <a:solidFill>
                <a:srgbClr val="111111"/>
              </a:solidFill>
              <a:effectLst/>
              <a:latin typeface="Amazon Embe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606632"/>
            <a:ext cx="867679" cy="1050718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78206" y="1993048"/>
            <a:ext cx="867679" cy="41381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20244" y="1301005"/>
            <a:ext cx="867679" cy="41381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61588" y="1301005"/>
            <a:ext cx="867679" cy="413816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95961" y="2017666"/>
            <a:ext cx="867679" cy="413816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38244" y="481120"/>
            <a:ext cx="954389" cy="1242142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0E072B-2835-8E46-80C8-E5522EBBB975}"/>
              </a:ext>
            </a:extLst>
          </p:cNvPr>
          <p:cNvSpPr/>
          <p:nvPr/>
        </p:nvSpPr>
        <p:spPr>
          <a:xfrm>
            <a:off x="4133534" y="361950"/>
            <a:ext cx="935755" cy="1328630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7FEDE9-B705-2643-A263-5CB29E1ED74B}"/>
              </a:ext>
            </a:extLst>
          </p:cNvPr>
          <p:cNvSpPr/>
          <p:nvPr/>
        </p:nvSpPr>
        <p:spPr>
          <a:xfrm>
            <a:off x="4281736" y="2709332"/>
            <a:ext cx="1661864" cy="413816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74637E-AE12-914A-8527-A5E05CA672F4}"/>
              </a:ext>
            </a:extLst>
          </p:cNvPr>
          <p:cNvSpPr/>
          <p:nvPr/>
        </p:nvSpPr>
        <p:spPr>
          <a:xfrm>
            <a:off x="4244989" y="2646970"/>
            <a:ext cx="1804290" cy="5343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2463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title"/>
          </p:nvPr>
        </p:nvSpPr>
        <p:spPr>
          <a:xfrm>
            <a:off x="1371600" y="0"/>
            <a:ext cx="5829300" cy="82867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Access Paths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914400" y="666750"/>
            <a:ext cx="64579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7866" tIns="33338" rIns="67866" bIns="33338"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685800" eaLnBrk="0" hangingPunct="0">
              <a:spcBef>
                <a:spcPct val="20000"/>
              </a:spcBef>
              <a:buClr>
                <a:srgbClr val="005400"/>
              </a:buClr>
              <a:buSzPct val="75000"/>
              <a:buFont typeface="Wingdings" charset="2"/>
              <a:buChar char="v"/>
              <a:defRPr/>
            </a:pPr>
            <a:r>
              <a:rPr lang="en-US" altLang="en-US" sz="2100">
                <a:solidFill>
                  <a:srgbClr val="005400"/>
                </a:solidFill>
                <a:latin typeface="Book Antiqua" charset="0"/>
                <a:ea typeface=""/>
              </a:rPr>
              <a:t>An </a:t>
            </a:r>
            <a:r>
              <a:rPr lang="en-US" altLang="en-US" sz="2100" u="sng">
                <a:solidFill>
                  <a:srgbClr val="FC0128"/>
                </a:solidFill>
                <a:latin typeface="Book Antiqua" charset="0"/>
                <a:ea typeface=""/>
              </a:rPr>
              <a:t>access path</a:t>
            </a:r>
            <a:r>
              <a:rPr lang="en-US" altLang="en-US" sz="2100">
                <a:solidFill>
                  <a:srgbClr val="005400"/>
                </a:solidFill>
                <a:latin typeface="Book Antiqua" charset="0"/>
                <a:ea typeface=""/>
              </a:rPr>
              <a:t> is a method of retrieving tuples:</a:t>
            </a:r>
          </a:p>
          <a:p>
            <a:pPr lvl="1" defTabSz="685800" eaLnBrk="0" hangingPunct="0">
              <a:spcBef>
                <a:spcPct val="20000"/>
              </a:spcBef>
              <a:buClr>
                <a:srgbClr val="005400"/>
              </a:buClr>
              <a:buFont typeface="Wingdings" charset="2"/>
              <a:buChar char="§"/>
              <a:defRPr/>
            </a:pP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File scan</a:t>
            </a: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, or </a:t>
            </a: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index</a:t>
            </a: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 that </a:t>
            </a: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matches</a:t>
            </a: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 a selection (in the query) </a:t>
            </a:r>
          </a:p>
          <a:p>
            <a:pPr defTabSz="685800" eaLnBrk="0" hangingPunct="0">
              <a:spcBef>
                <a:spcPct val="20000"/>
              </a:spcBef>
              <a:buClr>
                <a:srgbClr val="005400"/>
              </a:buClr>
              <a:buSzPct val="75000"/>
              <a:buFont typeface="Wingdings" charset="2"/>
              <a:buChar char="v"/>
              <a:defRPr/>
            </a:pPr>
            <a:r>
              <a:rPr lang="en-US" altLang="en-US" sz="2100" dirty="0">
                <a:solidFill>
                  <a:srgbClr val="005400"/>
                </a:solidFill>
                <a:latin typeface="Book Antiqua" charset="0"/>
                <a:ea typeface=""/>
              </a:rPr>
              <a:t>A tree index </a:t>
            </a:r>
            <a:r>
              <a:rPr lang="en-US" altLang="en-US" sz="2100" i="1" u="sng" dirty="0">
                <a:solidFill>
                  <a:srgbClr val="FC0128"/>
                </a:solidFill>
                <a:latin typeface="Book Antiqua" charset="0"/>
                <a:ea typeface=""/>
              </a:rPr>
              <a:t>matches</a:t>
            </a:r>
            <a:r>
              <a:rPr lang="en-US" altLang="en-US" sz="2100" dirty="0">
                <a:solidFill>
                  <a:srgbClr val="005400"/>
                </a:solidFill>
                <a:latin typeface="Book Antiqua" charset="0"/>
                <a:ea typeface=""/>
              </a:rPr>
              <a:t> (a conjunction of) terms that involve only attributes in a </a:t>
            </a:r>
            <a:r>
              <a:rPr lang="en-US" altLang="en-US" sz="2100" i="1" dirty="0">
                <a:solidFill>
                  <a:srgbClr val="005400"/>
                </a:solidFill>
                <a:latin typeface="Book Antiqua" charset="0"/>
                <a:ea typeface=""/>
              </a:rPr>
              <a:t>prefix</a:t>
            </a:r>
            <a:r>
              <a:rPr lang="en-US" altLang="en-US" sz="2100" dirty="0">
                <a:solidFill>
                  <a:srgbClr val="005400"/>
                </a:solidFill>
                <a:latin typeface="Book Antiqua" charset="0"/>
                <a:ea typeface=""/>
              </a:rPr>
              <a:t> of the search key.</a:t>
            </a:r>
          </a:p>
          <a:p>
            <a:pPr lvl="1" defTabSz="685800" eaLnBrk="0" hangingPunct="0">
              <a:spcBef>
                <a:spcPct val="20000"/>
              </a:spcBef>
              <a:buClr>
                <a:srgbClr val="005400"/>
              </a:buClr>
              <a:buSzPct val="75000"/>
              <a:buFont typeface="Wingdings" charset="2"/>
              <a:buChar char="§"/>
              <a:defRPr/>
            </a:pP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E.g., Tree index on </a:t>
            </a: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&lt;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a, b, c</a:t>
            </a: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&gt;  matches </a:t>
            </a: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the selection</a:t>
            </a: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 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a=5 </a:t>
            </a:r>
            <a:r>
              <a:rPr lang="en-US" altLang="en-US" sz="1500" i="1" dirty="0">
                <a:solidFill>
                  <a:srgbClr val="FC0128"/>
                </a:solidFill>
                <a:latin typeface="Book Antiqua" charset="0"/>
                <a:ea typeface=""/>
              </a:rPr>
              <a:t>AND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 b=3</a:t>
            </a: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, and 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a=5 </a:t>
            </a:r>
            <a:r>
              <a:rPr lang="en-US" altLang="en-US" sz="1500" i="1" dirty="0">
                <a:solidFill>
                  <a:srgbClr val="FC0128"/>
                </a:solidFill>
                <a:latin typeface="Book Antiqua" charset="0"/>
                <a:ea typeface=""/>
              </a:rPr>
              <a:t>AND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 b&gt;6</a:t>
            </a: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, but not</a:t>
            </a: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 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b=3</a:t>
            </a: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.</a:t>
            </a:r>
          </a:p>
          <a:p>
            <a:pPr defTabSz="685800" eaLnBrk="0" hangingPunct="0">
              <a:spcBef>
                <a:spcPct val="20000"/>
              </a:spcBef>
              <a:buClr>
                <a:srgbClr val="005400"/>
              </a:buClr>
              <a:buSzPct val="75000"/>
              <a:buFont typeface="Wingdings" charset="2"/>
              <a:buChar char="v"/>
              <a:defRPr/>
            </a:pPr>
            <a:r>
              <a:rPr lang="en-US" altLang="en-US" sz="2100" dirty="0">
                <a:solidFill>
                  <a:srgbClr val="005400"/>
                </a:solidFill>
                <a:latin typeface="Book Antiqua" charset="0"/>
                <a:ea typeface=""/>
              </a:rPr>
              <a:t>A hash index </a:t>
            </a:r>
            <a:r>
              <a:rPr lang="en-US" altLang="en-US" sz="2100" i="1" u="sng" dirty="0">
                <a:solidFill>
                  <a:srgbClr val="FC0128"/>
                </a:solidFill>
                <a:latin typeface="Book Antiqua" charset="0"/>
                <a:ea typeface=""/>
              </a:rPr>
              <a:t>matches</a:t>
            </a:r>
            <a:r>
              <a:rPr lang="en-US" altLang="en-US" sz="2100" dirty="0">
                <a:solidFill>
                  <a:srgbClr val="005400"/>
                </a:solidFill>
                <a:latin typeface="Book Antiqua" charset="0"/>
                <a:ea typeface=""/>
              </a:rPr>
              <a:t> (a conjunction of) terms that has a term </a:t>
            </a:r>
            <a:r>
              <a:rPr lang="en-US" altLang="en-US" sz="2100" i="1" dirty="0">
                <a:solidFill>
                  <a:srgbClr val="FC0128"/>
                </a:solidFill>
                <a:latin typeface="Book Antiqua" charset="0"/>
                <a:ea typeface=""/>
              </a:rPr>
              <a:t>attribute = value</a:t>
            </a:r>
            <a:r>
              <a:rPr lang="en-US" altLang="en-US" sz="2100" dirty="0">
                <a:solidFill>
                  <a:srgbClr val="005400"/>
                </a:solidFill>
                <a:latin typeface="Book Antiqua" charset="0"/>
                <a:ea typeface=""/>
              </a:rPr>
              <a:t> for every attribute in the search key of the index.</a:t>
            </a:r>
          </a:p>
          <a:p>
            <a:pPr lvl="1" defTabSz="685800" eaLnBrk="0" hangingPunct="0">
              <a:spcBef>
                <a:spcPct val="20000"/>
              </a:spcBef>
              <a:buClr>
                <a:srgbClr val="005400"/>
              </a:buClr>
              <a:buSzPct val="75000"/>
              <a:buFont typeface="Wingdings" charset="2"/>
              <a:buChar char="§"/>
              <a:defRPr/>
            </a:pP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E.g., Hash index on </a:t>
            </a: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&lt;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a, b, c</a:t>
            </a: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&gt;  matches 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a=5 </a:t>
            </a:r>
            <a:r>
              <a:rPr lang="en-US" altLang="en-US" sz="1500" i="1" dirty="0">
                <a:solidFill>
                  <a:srgbClr val="FC0128"/>
                </a:solidFill>
                <a:latin typeface="Book Antiqua" charset="0"/>
                <a:ea typeface=""/>
              </a:rPr>
              <a:t>AND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 b=3 </a:t>
            </a:r>
            <a:r>
              <a:rPr lang="en-US" altLang="en-US" sz="1500" i="1" dirty="0">
                <a:solidFill>
                  <a:srgbClr val="FC0128"/>
                </a:solidFill>
                <a:latin typeface="Book Antiqua" charset="0"/>
                <a:ea typeface=""/>
              </a:rPr>
              <a:t>AND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 c=5</a:t>
            </a: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; but it does not match</a:t>
            </a: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 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b=3, </a:t>
            </a:r>
            <a:r>
              <a:rPr lang="en-US" altLang="en-US" i="1" dirty="0">
                <a:solidFill>
                  <a:srgbClr val="005400"/>
                </a:solidFill>
                <a:latin typeface="Book Antiqua" charset="0"/>
                <a:ea typeface=""/>
              </a:rPr>
              <a:t>or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 a=5 </a:t>
            </a:r>
            <a:r>
              <a:rPr lang="en-US" altLang="en-US" sz="1500" i="1" dirty="0">
                <a:solidFill>
                  <a:srgbClr val="FC0128"/>
                </a:solidFill>
                <a:latin typeface="Book Antiqua" charset="0"/>
                <a:ea typeface=""/>
              </a:rPr>
              <a:t>AND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 b=3, </a:t>
            </a:r>
            <a:r>
              <a:rPr lang="en-US" altLang="en-US" i="1" dirty="0">
                <a:solidFill>
                  <a:srgbClr val="005400"/>
                </a:solidFill>
                <a:latin typeface="Book Antiqua" charset="0"/>
                <a:ea typeface=""/>
              </a:rPr>
              <a:t>or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 a&gt;5 </a:t>
            </a:r>
            <a:r>
              <a:rPr lang="en-US" altLang="en-US" sz="1500" i="1" dirty="0">
                <a:solidFill>
                  <a:srgbClr val="FC0128"/>
                </a:solidFill>
                <a:latin typeface="Book Antiqua" charset="0"/>
                <a:ea typeface=""/>
              </a:rPr>
              <a:t>AND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 b=3 </a:t>
            </a:r>
            <a:r>
              <a:rPr lang="en-US" altLang="en-US" sz="1500" i="1" dirty="0">
                <a:solidFill>
                  <a:srgbClr val="FC0128"/>
                </a:solidFill>
                <a:latin typeface="Book Antiqua" charset="0"/>
                <a:ea typeface=""/>
              </a:rPr>
              <a:t>AND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 c=5</a:t>
            </a: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84571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9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Query Rewrite</a:t>
            </a:r>
            <a:endParaRPr lang="en-US" altLang="en-US" i="1" dirty="0">
              <a:solidFill>
                <a:schemeClr val="bg1"/>
              </a:solidFill>
            </a:endParaRPr>
          </a:p>
        </p:txBody>
      </p:sp>
      <p:sp>
        <p:nvSpPr>
          <p:cNvPr id="9221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52F42408-092F-3D4E-9F49-14CF99654DF6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31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200" i="1" dirty="0">
                <a:solidFill>
                  <a:schemeClr val="bg1"/>
                </a:solidFill>
              </a:rPr>
              <a:t>Lecture 10  Query Processing. Transactions, Recovery</a:t>
            </a:r>
          </a:p>
        </p:txBody>
      </p:sp>
    </p:spTree>
    <p:extLst>
      <p:ext uri="{BB962C8B-B14F-4D97-AF65-F5344CB8AC3E}">
        <p14:creationId xmlns:p14="http://schemas.microsoft.com/office/powerpoint/2010/main" val="294862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4678"/>
            <a:ext cx="8239126" cy="387798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Many Ways to Evaluate a Query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34642"/>
            <a:ext cx="6128294" cy="418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00254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Technique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SELECTion</a:t>
            </a:r>
            <a:r>
              <a:rPr lang="en-US" dirty="0"/>
              <a:t> Pushing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742950"/>
            <a:ext cx="8495740" cy="3772294"/>
          </a:xfrm>
        </p:spPr>
        <p:txBody>
          <a:bodyPr/>
          <a:lstStyle/>
          <a:p>
            <a:r>
              <a:rPr lang="en-US" dirty="0"/>
              <a:t>Consider two relations</a:t>
            </a:r>
          </a:p>
          <a:p>
            <a:pPr lvl="1"/>
            <a:r>
              <a:rPr lang="en-US" dirty="0" err="1"/>
              <a:t>StarsIn</a:t>
            </a:r>
            <a:r>
              <a:rPr lang="en-US" dirty="0"/>
              <a:t>(title, year, </a:t>
            </a:r>
            <a:r>
              <a:rPr lang="en-US" dirty="0" err="1"/>
              <a:t>star_name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Movies(title, year, length, genre, </a:t>
            </a:r>
            <a:r>
              <a:rPr lang="en-US" dirty="0" err="1"/>
              <a:t>studio_name</a:t>
            </a:r>
            <a:r>
              <a:rPr lang="en-US" dirty="0"/>
              <a:t>, </a:t>
            </a:r>
            <a:r>
              <a:rPr lang="en-US" dirty="0" err="1"/>
              <a:t>producer_no</a:t>
            </a:r>
            <a:r>
              <a:rPr lang="en-US" dirty="0"/>
              <a:t>)</a:t>
            </a:r>
          </a:p>
          <a:p>
            <a:r>
              <a:rPr lang="en-US" dirty="0"/>
              <a:t>Find everyone who starred in a comedy movie in 1996</a:t>
            </a:r>
          </a:p>
          <a:p>
            <a:pPr lvl="1"/>
            <a:r>
              <a:rPr lang="en-US" dirty="0"/>
              <a:t>Query 1: </a:t>
            </a:r>
          </a:p>
          <a:p>
            <a:pPr marL="688975" lvl="2" indent="0">
              <a:buNone/>
            </a:pPr>
            <a:r>
              <a:rPr lang="en-US" dirty="0"/>
              <a:t>SELECT </a:t>
            </a:r>
            <a:r>
              <a:rPr lang="en-US" dirty="0" err="1"/>
              <a:t>star_name</a:t>
            </a:r>
            <a:r>
              <a:rPr lang="en-US" dirty="0"/>
              <a:t>,  FROM </a:t>
            </a:r>
            <a:r>
              <a:rPr lang="en-US" dirty="0" err="1"/>
              <a:t>StarsIn</a:t>
            </a:r>
            <a:r>
              <a:rPr lang="en-US" dirty="0"/>
              <a:t> JOIN Movies ON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StarsIn.title</a:t>
            </a:r>
            <a:r>
              <a:rPr lang="en-US" dirty="0"/>
              <a:t>=</a:t>
            </a:r>
            <a:r>
              <a:rPr lang="en-US" dirty="0" err="1"/>
              <a:t>Movies.title</a:t>
            </a:r>
            <a:r>
              <a:rPr lang="en-US" dirty="0"/>
              <a:t> AND </a:t>
            </a:r>
            <a:r>
              <a:rPr lang="en-US" dirty="0" err="1"/>
              <a:t>StarsIn.year</a:t>
            </a:r>
            <a:r>
              <a:rPr lang="en-US" dirty="0"/>
              <a:t>=</a:t>
            </a:r>
            <a:r>
              <a:rPr lang="en-US" dirty="0" err="1"/>
              <a:t>Movies.year</a:t>
            </a:r>
            <a:br>
              <a:rPr lang="en-US" dirty="0"/>
            </a:br>
            <a:r>
              <a:rPr lang="en-US" dirty="0"/>
              <a:t>	WHERE </a:t>
            </a:r>
            <a:r>
              <a:rPr lang="en-US" dirty="0" err="1"/>
              <a:t>StarsIn.year</a:t>
            </a:r>
            <a:r>
              <a:rPr lang="en-US" dirty="0"/>
              <a:t>=1996 and </a:t>
            </a:r>
            <a:r>
              <a:rPr lang="en-US" dirty="0" err="1"/>
              <a:t>Movies.genre</a:t>
            </a:r>
            <a:r>
              <a:rPr lang="en-US" dirty="0"/>
              <a:t>=‘Comedy’</a:t>
            </a:r>
          </a:p>
          <a:p>
            <a:pPr marL="639762" lvl="1" indent="-285750"/>
            <a:r>
              <a:rPr lang="en-US" dirty="0"/>
              <a:t>Query 2:</a:t>
            </a:r>
          </a:p>
          <a:p>
            <a:pPr marL="688975" lvl="2" indent="0">
              <a:buNone/>
            </a:pPr>
            <a:r>
              <a:rPr lang="en-US" dirty="0"/>
              <a:t>SELECT </a:t>
            </a:r>
            <a:r>
              <a:rPr lang="en-US" dirty="0" err="1"/>
              <a:t>star_name</a:t>
            </a:r>
            <a:r>
              <a:rPr lang="en-US" dirty="0"/>
              <a:t> FROM</a:t>
            </a:r>
            <a:br>
              <a:rPr lang="en-US" dirty="0"/>
            </a:br>
            <a:r>
              <a:rPr lang="en-US" dirty="0"/>
              <a:t>	(SELECT </a:t>
            </a:r>
            <a:r>
              <a:rPr lang="en-US" dirty="0" err="1"/>
              <a:t>star_name</a:t>
            </a:r>
            <a:r>
              <a:rPr lang="en-US" dirty="0"/>
              <a:t>, title, year FROM </a:t>
            </a:r>
            <a:r>
              <a:rPr lang="en-US" dirty="0" err="1"/>
              <a:t>StarsIn</a:t>
            </a:r>
            <a:r>
              <a:rPr lang="en-US" dirty="0"/>
              <a:t> WHERE year=1996 as a) JOIN</a:t>
            </a:r>
          </a:p>
          <a:p>
            <a:pPr marL="688975" lvl="2" indent="0">
              <a:buNone/>
            </a:pPr>
            <a:r>
              <a:rPr lang="en-US" dirty="0"/>
              <a:t>	(SELECT title, year, genre FROM Movies WHERE year=1996 AND genre=‘Comedy’)</a:t>
            </a:r>
            <a:br>
              <a:rPr lang="en-US" dirty="0"/>
            </a:br>
            <a:r>
              <a:rPr lang="en-US" dirty="0"/>
              <a:t>	ON </a:t>
            </a:r>
            <a:r>
              <a:rPr lang="en-US" dirty="0" err="1"/>
              <a:t>a.year</a:t>
            </a:r>
            <a:r>
              <a:rPr lang="en-US" dirty="0"/>
              <a:t>=</a:t>
            </a:r>
            <a:r>
              <a:rPr lang="en-US" dirty="0" err="1"/>
              <a:t>b.year</a:t>
            </a:r>
            <a:r>
              <a:rPr lang="en-US" dirty="0"/>
              <a:t> and </a:t>
            </a:r>
            <a:r>
              <a:rPr lang="en-US" dirty="0" err="1"/>
              <a:t>a.title</a:t>
            </a:r>
            <a:r>
              <a:rPr lang="en-US" dirty="0"/>
              <a:t>=</a:t>
            </a:r>
            <a:r>
              <a:rPr lang="en-US" dirty="0" err="1"/>
              <a:t>b.title</a:t>
            </a:r>
            <a:endParaRPr lang="en-US" dirty="0"/>
          </a:p>
          <a:p>
            <a:pPr marL="974725" lvl="2" indent="-285750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14551" y="247506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latin typeface="+mn-lt"/>
              </a:rPr>
              <a:t>These queries are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equivalent, but (2)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is much more efficient.</a:t>
            </a:r>
          </a:p>
        </p:txBody>
      </p:sp>
    </p:spTree>
    <p:extLst>
      <p:ext uri="{BB962C8B-B14F-4D97-AF65-F5344CB8AC3E}">
        <p14:creationId xmlns:p14="http://schemas.microsoft.com/office/powerpoint/2010/main" val="1495902815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Technique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SELECTion</a:t>
            </a:r>
            <a:r>
              <a:rPr lang="en-US" dirty="0"/>
              <a:t> Pushing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Consider two relations</a:t>
            </a:r>
          </a:p>
          <a:p>
            <a:pPr lvl="1"/>
            <a:r>
              <a:rPr lang="en-US" dirty="0" err="1"/>
              <a:t>StarsIn</a:t>
            </a:r>
            <a:r>
              <a:rPr lang="en-US" dirty="0"/>
              <a:t>(title, year, </a:t>
            </a:r>
            <a:r>
              <a:rPr lang="en-US" dirty="0" err="1"/>
              <a:t>star_name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Movies(title, year, length, genre, </a:t>
            </a:r>
            <a:r>
              <a:rPr lang="en-US" dirty="0" err="1"/>
              <a:t>studio_name</a:t>
            </a:r>
            <a:r>
              <a:rPr lang="en-US" dirty="0"/>
              <a:t>, </a:t>
            </a:r>
            <a:r>
              <a:rPr lang="en-US" dirty="0" err="1"/>
              <a:t>producer_no</a:t>
            </a:r>
            <a:r>
              <a:rPr lang="en-US" dirty="0"/>
              <a:t>)</a:t>
            </a:r>
          </a:p>
          <a:p>
            <a:r>
              <a:rPr lang="en-US" dirty="0"/>
              <a:t>Find everyone who starred in a comedy movie in 1996</a:t>
            </a:r>
          </a:p>
          <a:p>
            <a:pPr lvl="1"/>
            <a:r>
              <a:rPr lang="en-US" dirty="0"/>
              <a:t>Query 1: </a:t>
            </a:r>
          </a:p>
          <a:p>
            <a:pPr marL="688975" lvl="2" indent="0">
              <a:buNone/>
            </a:pPr>
            <a:r>
              <a:rPr lang="en-US" dirty="0"/>
              <a:t>SELECT </a:t>
            </a:r>
            <a:r>
              <a:rPr lang="en-US" dirty="0" err="1"/>
              <a:t>star_name</a:t>
            </a:r>
            <a:r>
              <a:rPr lang="en-US" dirty="0"/>
              <a:t>,  FROM </a:t>
            </a:r>
            <a:r>
              <a:rPr lang="en-US" dirty="0" err="1"/>
              <a:t>StarsIn</a:t>
            </a:r>
            <a:r>
              <a:rPr lang="en-US" dirty="0"/>
              <a:t> JOIN Movies ON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StarsIn.title</a:t>
            </a:r>
            <a:r>
              <a:rPr lang="en-US" dirty="0"/>
              <a:t>=</a:t>
            </a:r>
            <a:r>
              <a:rPr lang="en-US" dirty="0" err="1"/>
              <a:t>Movies.title</a:t>
            </a:r>
            <a:r>
              <a:rPr lang="en-US" dirty="0"/>
              <a:t> AND </a:t>
            </a:r>
            <a:r>
              <a:rPr lang="en-US" dirty="0" err="1"/>
              <a:t>StarsIn.year</a:t>
            </a:r>
            <a:r>
              <a:rPr lang="en-US" dirty="0"/>
              <a:t>=</a:t>
            </a:r>
            <a:r>
              <a:rPr lang="en-US" dirty="0" err="1"/>
              <a:t>Movies.year</a:t>
            </a:r>
            <a:br>
              <a:rPr lang="en-US" dirty="0"/>
            </a:br>
            <a:r>
              <a:rPr lang="en-US" dirty="0"/>
              <a:t>	WHERE </a:t>
            </a:r>
            <a:r>
              <a:rPr lang="en-US" dirty="0" err="1"/>
              <a:t>StarsIn.year</a:t>
            </a:r>
            <a:r>
              <a:rPr lang="en-US" dirty="0"/>
              <a:t>=1996 and </a:t>
            </a:r>
            <a:r>
              <a:rPr lang="en-US" dirty="0" err="1"/>
              <a:t>Movies.genre</a:t>
            </a:r>
            <a:r>
              <a:rPr lang="en-US" dirty="0"/>
              <a:t>=‘Comedy’</a:t>
            </a:r>
          </a:p>
          <a:p>
            <a:pPr marL="639762" lvl="1" indent="-285750"/>
            <a:r>
              <a:rPr lang="en-US" dirty="0"/>
              <a:t>Query 2:</a:t>
            </a:r>
          </a:p>
          <a:p>
            <a:pPr marL="688975" lvl="2" indent="0">
              <a:buNone/>
            </a:pPr>
            <a:r>
              <a:rPr lang="en-US" dirty="0"/>
              <a:t>SELECT </a:t>
            </a:r>
            <a:r>
              <a:rPr lang="en-US" dirty="0" err="1"/>
              <a:t>star_name</a:t>
            </a:r>
            <a:r>
              <a:rPr lang="en-US" dirty="0"/>
              <a:t> FROM</a:t>
            </a:r>
            <a:br>
              <a:rPr lang="en-US" dirty="0"/>
            </a:br>
            <a:r>
              <a:rPr lang="en-US" dirty="0"/>
              <a:t>	(SELECT </a:t>
            </a:r>
            <a:r>
              <a:rPr lang="en-US" dirty="0" err="1"/>
              <a:t>star_name</a:t>
            </a:r>
            <a:r>
              <a:rPr lang="en-US" dirty="0"/>
              <a:t>, title, year FROM </a:t>
            </a:r>
            <a:r>
              <a:rPr lang="en-US" dirty="0" err="1"/>
              <a:t>StarsIn</a:t>
            </a:r>
            <a:r>
              <a:rPr lang="en-US" dirty="0"/>
              <a:t> WHERE year=1996 as a) JOIN</a:t>
            </a:r>
          </a:p>
          <a:p>
            <a:pPr marL="688975" lvl="2" indent="0">
              <a:buNone/>
            </a:pPr>
            <a:r>
              <a:rPr lang="en-US" dirty="0"/>
              <a:t>	(SELECT title, year, genre FROM Movies WHERE year=1996 AND genre=‘Comedy’)</a:t>
            </a:r>
            <a:br>
              <a:rPr lang="en-US" dirty="0"/>
            </a:br>
            <a:r>
              <a:rPr lang="en-US" dirty="0"/>
              <a:t>	ON </a:t>
            </a:r>
            <a:r>
              <a:rPr lang="en-US" dirty="0" err="1"/>
              <a:t>a.year</a:t>
            </a:r>
            <a:r>
              <a:rPr lang="en-US" dirty="0"/>
              <a:t>=</a:t>
            </a:r>
            <a:r>
              <a:rPr lang="en-US" dirty="0" err="1"/>
              <a:t>b.year</a:t>
            </a:r>
            <a:r>
              <a:rPr lang="en-US" dirty="0"/>
              <a:t> and </a:t>
            </a:r>
            <a:r>
              <a:rPr lang="en-US" dirty="0" err="1"/>
              <a:t>a.title</a:t>
            </a:r>
            <a:r>
              <a:rPr lang="en-US" dirty="0"/>
              <a:t>=</a:t>
            </a:r>
            <a:r>
              <a:rPr lang="en-US" dirty="0" err="1"/>
              <a:t>b.title</a:t>
            </a:r>
            <a:endParaRPr lang="en-US" dirty="0"/>
          </a:p>
          <a:p>
            <a:pPr marL="974725" lvl="2" indent="-285750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14551" y="247506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latin typeface="+mn-lt"/>
              </a:rPr>
              <a:t>These queries are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equivalent, but (2)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is much more efficient.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82635" y="583970"/>
            <a:ext cx="8566483" cy="3999605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SELECT on a JOIN of table R and table S compares O(#(R)*#(S)) tuples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Have to load relevant blocks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Compare the tuples to compute the JOIN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Scan the JOIN to apply the SELECT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Pushing the SELECT(s) through the JOINs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May vastly reduce the size of the table to JOIN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Only JOIN tuples that could be selected in the WHERE clause.</a:t>
            </a:r>
            <a:br>
              <a:rPr lang="en-US" sz="1800" dirty="0">
                <a:solidFill>
                  <a:schemeClr val="bg1"/>
                </a:solidFill>
                <a:latin typeface="+mn-lt"/>
              </a:rPr>
            </a:b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You can also push project through JOIN, but this reduces the size of the data, not the number of tuples examined.</a:t>
            </a:r>
          </a:p>
        </p:txBody>
      </p:sp>
    </p:spTree>
    <p:extLst>
      <p:ext uri="{BB962C8B-B14F-4D97-AF65-F5344CB8AC3E}">
        <p14:creationId xmlns:p14="http://schemas.microsoft.com/office/powerpoint/2010/main" val="1047556276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title"/>
          </p:nvPr>
        </p:nvSpPr>
        <p:spPr>
          <a:xfrm>
            <a:off x="1371600" y="0"/>
            <a:ext cx="5829300" cy="828675"/>
          </a:xfrm>
        </p:spPr>
        <p:txBody>
          <a:bodyPr/>
          <a:lstStyle/>
          <a:p>
            <a:pPr>
              <a:defRPr/>
            </a:pPr>
            <a:r>
              <a:rPr lang="en-US" altLang="en-US"/>
              <a:t>A Note on Complex Selections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314450" y="1828800"/>
            <a:ext cx="6686550" cy="3314700"/>
          </a:xfrm>
        </p:spPr>
        <p:txBody>
          <a:bodyPr/>
          <a:lstStyle/>
          <a:p>
            <a:pPr>
              <a:defRPr/>
            </a:pPr>
            <a:r>
              <a:rPr lang="en-US" altLang="en-US"/>
              <a:t>Selection conditions are first converted to </a:t>
            </a:r>
            <a:r>
              <a:rPr lang="en-US" altLang="en-US" i="1" u="sng">
                <a:solidFill>
                  <a:schemeClr val="folHlink"/>
                </a:solidFill>
              </a:rPr>
              <a:t>conjunctive normal form </a:t>
            </a:r>
            <a:r>
              <a:rPr lang="en-US" altLang="en-US" u="sng">
                <a:solidFill>
                  <a:schemeClr val="folHlink"/>
                </a:solidFill>
              </a:rPr>
              <a:t>(CNF)</a:t>
            </a:r>
            <a:r>
              <a:rPr lang="en-US" altLang="en-US">
                <a:solidFill>
                  <a:schemeClr val="folHlink"/>
                </a:solidFill>
              </a:rPr>
              <a:t>:                     </a:t>
            </a:r>
          </a:p>
          <a:p>
            <a:pPr>
              <a:buFont typeface="Wingdings" charset="2"/>
              <a:buNone/>
              <a:defRPr/>
            </a:pPr>
            <a:r>
              <a:rPr lang="en-US" altLang="en-US">
                <a:solidFill>
                  <a:schemeClr val="folHlink"/>
                </a:solidFill>
              </a:rPr>
              <a:t>    </a:t>
            </a:r>
            <a:r>
              <a:rPr lang="en-US" altLang="en-US" i="1">
                <a:solidFill>
                  <a:schemeClr val="accent2"/>
                </a:solidFill>
              </a:rPr>
              <a:t>(day&lt;8/9/94 </a:t>
            </a:r>
            <a:r>
              <a:rPr lang="en-US" altLang="en-US" sz="1800" i="1">
                <a:solidFill>
                  <a:schemeClr val="accent2"/>
                </a:solidFill>
              </a:rPr>
              <a:t>OR</a:t>
            </a:r>
            <a:r>
              <a:rPr lang="en-US" altLang="en-US" i="1">
                <a:solidFill>
                  <a:schemeClr val="accent2"/>
                </a:solidFill>
              </a:rPr>
              <a:t> bid=5 </a:t>
            </a:r>
            <a:r>
              <a:rPr lang="en-US" altLang="en-US" sz="1800" i="1">
                <a:solidFill>
                  <a:schemeClr val="accent2"/>
                </a:solidFill>
              </a:rPr>
              <a:t>OR</a:t>
            </a:r>
            <a:r>
              <a:rPr lang="en-US" altLang="en-US" i="1">
                <a:solidFill>
                  <a:schemeClr val="accent2"/>
                </a:solidFill>
              </a:rPr>
              <a:t> sid=3 ) </a:t>
            </a:r>
            <a:r>
              <a:rPr lang="en-US" altLang="en-US" sz="1800" i="1">
                <a:solidFill>
                  <a:schemeClr val="folHlink"/>
                </a:solidFill>
              </a:rPr>
              <a:t>AND</a:t>
            </a:r>
            <a:r>
              <a:rPr lang="en-US" altLang="en-US" i="1">
                <a:solidFill>
                  <a:schemeClr val="folHlink"/>
                </a:solidFill>
              </a:rPr>
              <a:t>     </a:t>
            </a:r>
            <a:r>
              <a:rPr lang="en-US" altLang="en-US" i="1">
                <a:solidFill>
                  <a:schemeClr val="accent2"/>
                </a:solidFill>
              </a:rPr>
              <a:t>      (rname=‘Paul’ </a:t>
            </a:r>
            <a:r>
              <a:rPr lang="en-US" altLang="en-US" sz="1800" i="1">
                <a:solidFill>
                  <a:schemeClr val="accent2"/>
                </a:solidFill>
              </a:rPr>
              <a:t>OR</a:t>
            </a:r>
            <a:r>
              <a:rPr lang="en-US" altLang="en-US" i="1">
                <a:solidFill>
                  <a:schemeClr val="accent2"/>
                </a:solidFill>
              </a:rPr>
              <a:t> bid=5 </a:t>
            </a:r>
            <a:r>
              <a:rPr lang="en-US" altLang="en-US" sz="1800" i="1">
                <a:solidFill>
                  <a:schemeClr val="accent2"/>
                </a:solidFill>
              </a:rPr>
              <a:t>OR</a:t>
            </a:r>
            <a:r>
              <a:rPr lang="en-US" altLang="en-US" i="1">
                <a:solidFill>
                  <a:schemeClr val="accent2"/>
                </a:solidFill>
              </a:rPr>
              <a:t> sid=3) </a:t>
            </a:r>
            <a:endParaRPr lang="en-US" altLang="en-US" i="1"/>
          </a:p>
          <a:p>
            <a:pPr>
              <a:defRPr/>
            </a:pPr>
            <a:r>
              <a:rPr lang="en-US" altLang="en-US"/>
              <a:t>We only discuss case with no ORs; see text if you are curious about the general case.</a:t>
            </a:r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1485900" y="971550"/>
            <a:ext cx="5989622" cy="39049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>
            <a:spAutoFit/>
          </a:bodyPr>
          <a:lstStyle/>
          <a:p>
            <a:pPr defTabSz="685800" eaLnBrk="0" hangingPunct="0">
              <a:spcBef>
                <a:spcPct val="20000"/>
              </a:spcBef>
              <a:defRPr/>
            </a:pPr>
            <a:r>
              <a:rPr lang="en-US" altLang="en-US" sz="2100" i="1">
                <a:solidFill>
                  <a:srgbClr val="005400"/>
                </a:solidFill>
                <a:latin typeface="Book Antiqua" charset="0"/>
                <a:ea typeface=""/>
              </a:rPr>
              <a:t> </a:t>
            </a:r>
            <a:r>
              <a:rPr lang="en-US" altLang="en-US" sz="2100" i="1">
                <a:solidFill>
                  <a:srgbClr val="FC0128"/>
                </a:solidFill>
                <a:latin typeface="Book Antiqua" charset="0"/>
                <a:ea typeface=""/>
              </a:rPr>
              <a:t>(day&lt;8/9/94 </a:t>
            </a:r>
            <a:r>
              <a:rPr lang="en-US" altLang="en-US" i="1">
                <a:solidFill>
                  <a:srgbClr val="FC0128"/>
                </a:solidFill>
                <a:latin typeface="Book Antiqua" charset="0"/>
                <a:ea typeface=""/>
              </a:rPr>
              <a:t>AND</a:t>
            </a:r>
            <a:r>
              <a:rPr lang="en-US" altLang="en-US" sz="2100" i="1">
                <a:solidFill>
                  <a:srgbClr val="FC0128"/>
                </a:solidFill>
                <a:latin typeface="Book Antiqua" charset="0"/>
                <a:ea typeface=""/>
              </a:rPr>
              <a:t> rname=‘Paul’) </a:t>
            </a:r>
            <a:r>
              <a:rPr lang="en-US" altLang="en-US" i="1">
                <a:solidFill>
                  <a:srgbClr val="FC0128"/>
                </a:solidFill>
                <a:latin typeface="Book Antiqua" charset="0"/>
                <a:ea typeface=""/>
              </a:rPr>
              <a:t>OR</a:t>
            </a:r>
            <a:r>
              <a:rPr lang="en-US" altLang="en-US" sz="2100" i="1">
                <a:solidFill>
                  <a:srgbClr val="FC0128"/>
                </a:solidFill>
                <a:latin typeface="Book Antiqua" charset="0"/>
                <a:ea typeface=""/>
              </a:rPr>
              <a:t> bid=5 </a:t>
            </a:r>
            <a:r>
              <a:rPr lang="en-US" altLang="en-US" i="1">
                <a:solidFill>
                  <a:srgbClr val="FC0128"/>
                </a:solidFill>
                <a:latin typeface="Book Antiqua" charset="0"/>
                <a:ea typeface=""/>
              </a:rPr>
              <a:t>OR</a:t>
            </a:r>
            <a:r>
              <a:rPr lang="en-US" altLang="en-US" sz="2100" i="1">
                <a:solidFill>
                  <a:srgbClr val="FC0128"/>
                </a:solidFill>
                <a:latin typeface="Book Antiqua" charset="0"/>
                <a:ea typeface=""/>
              </a:rPr>
              <a:t> sid=3</a:t>
            </a: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1314450" y="742950"/>
            <a:ext cx="668655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7866" tIns="33338" rIns="67866" bIns="33338"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685800" eaLnBrk="0" hangingPunct="0">
              <a:spcBef>
                <a:spcPct val="20000"/>
              </a:spcBef>
              <a:buClr>
                <a:srgbClr val="005400"/>
              </a:buClr>
              <a:buSzPct val="75000"/>
              <a:buFont typeface="Wingdings" charset="2"/>
              <a:buChar char="v"/>
              <a:defRPr/>
            </a:pPr>
            <a:endParaRPr lang="en-US" altLang="en-US">
              <a:solidFill>
                <a:srgbClr val="005400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886099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build="p" autoUpdateAnimBg="0"/>
      <p:bldP spid="13319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143000" y="66675"/>
            <a:ext cx="6057900" cy="828675"/>
          </a:xfrm>
        </p:spPr>
        <p:txBody>
          <a:bodyPr/>
          <a:lstStyle/>
          <a:p>
            <a:pPr>
              <a:defRPr/>
            </a:pPr>
            <a:r>
              <a:rPr lang="en-US" altLang="en-US"/>
              <a:t>One Approach to Selections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38200" y="895350"/>
            <a:ext cx="6743700" cy="3714750"/>
          </a:xfrm>
        </p:spPr>
        <p:txBody>
          <a:bodyPr/>
          <a:lstStyle/>
          <a:p>
            <a:pPr>
              <a:defRPr/>
            </a:pPr>
            <a:r>
              <a:rPr lang="en-US" altLang="en-US"/>
              <a:t>Find the </a:t>
            </a:r>
            <a:r>
              <a:rPr lang="en-US" altLang="en-US" i="1">
                <a:solidFill>
                  <a:schemeClr val="accent2"/>
                </a:solidFill>
              </a:rPr>
              <a:t>most selective access path</a:t>
            </a:r>
            <a:r>
              <a:rPr lang="en-US" altLang="en-US"/>
              <a:t>, retrieve tuples using it, and apply any remaining terms that don’t </a:t>
            </a:r>
            <a:r>
              <a:rPr lang="en-US" altLang="en-US">
                <a:solidFill>
                  <a:schemeClr val="accent2"/>
                </a:solidFill>
              </a:rPr>
              <a:t>match</a:t>
            </a:r>
            <a:r>
              <a:rPr lang="en-US" altLang="en-US"/>
              <a:t> the index:</a:t>
            </a:r>
          </a:p>
          <a:p>
            <a:pPr lvl="1">
              <a:buSzPct val="75000"/>
              <a:defRPr/>
            </a:pPr>
            <a:r>
              <a:rPr lang="en-US" altLang="en-US" i="1" dirty="0">
                <a:solidFill>
                  <a:schemeClr val="accent2"/>
                </a:solidFill>
              </a:rPr>
              <a:t>Most selective access path: </a:t>
            </a:r>
            <a:r>
              <a:rPr lang="en-US" altLang="en-US" dirty="0"/>
              <a:t>An index or file scan that we estimate will require the fewest page I/</a:t>
            </a:r>
            <a:r>
              <a:rPr lang="en-US" altLang="en-US" dirty="0" err="1"/>
              <a:t>Os</a:t>
            </a:r>
            <a:r>
              <a:rPr lang="en-US" altLang="en-US" dirty="0"/>
              <a:t>.</a:t>
            </a:r>
          </a:p>
          <a:p>
            <a:pPr lvl="1">
              <a:buSzPct val="75000"/>
              <a:defRPr/>
            </a:pPr>
            <a:r>
              <a:rPr lang="en-US" altLang="en-US" dirty="0"/>
              <a:t>Terms that match this index reduce the number of tuples </a:t>
            </a:r>
            <a:r>
              <a:rPr lang="en-US" altLang="en-US" i="1" dirty="0"/>
              <a:t>retrieved</a:t>
            </a:r>
            <a:r>
              <a:rPr lang="en-US" altLang="en-US" dirty="0"/>
              <a:t>; other terms are used to discard some retrieved tuples, but do not affect number of tuples/pages fetched.</a:t>
            </a:r>
          </a:p>
          <a:p>
            <a:pPr lvl="1">
              <a:buSzPct val="75000"/>
              <a:defRPr/>
            </a:pPr>
            <a:r>
              <a:rPr lang="en-US" altLang="en-US" dirty="0"/>
              <a:t>Consider </a:t>
            </a:r>
            <a:r>
              <a:rPr lang="en-US" altLang="en-US" i="1" dirty="0">
                <a:solidFill>
                  <a:schemeClr val="accent2"/>
                </a:solidFill>
              </a:rPr>
              <a:t>day&lt;8/9/94 AND bid=5 AND </a:t>
            </a:r>
            <a:r>
              <a:rPr lang="en-US" altLang="en-US" i="1" dirty="0" err="1">
                <a:solidFill>
                  <a:schemeClr val="accent2"/>
                </a:solidFill>
              </a:rPr>
              <a:t>sid</a:t>
            </a:r>
            <a:r>
              <a:rPr lang="en-US" altLang="en-US" i="1" dirty="0">
                <a:solidFill>
                  <a:schemeClr val="accent2"/>
                </a:solidFill>
              </a:rPr>
              <a:t>=3</a:t>
            </a:r>
            <a:r>
              <a:rPr lang="en-US" altLang="en-US" i="1" dirty="0"/>
              <a:t>.</a:t>
            </a:r>
            <a:r>
              <a:rPr lang="en-US" altLang="en-US" dirty="0"/>
              <a:t> A B+ tree index on </a:t>
            </a:r>
            <a:r>
              <a:rPr lang="en-US" altLang="en-US" i="1" dirty="0"/>
              <a:t> day </a:t>
            </a:r>
            <a:r>
              <a:rPr lang="en-US" altLang="en-US" dirty="0"/>
              <a:t>can be used; then, </a:t>
            </a:r>
            <a:r>
              <a:rPr lang="en-US" altLang="en-US" i="1" dirty="0"/>
              <a:t>bid=5</a:t>
            </a:r>
            <a:r>
              <a:rPr lang="en-US" altLang="en-US" dirty="0"/>
              <a:t> and </a:t>
            </a:r>
            <a:r>
              <a:rPr lang="en-US" altLang="en-US" i="1" dirty="0" err="1"/>
              <a:t>sid</a:t>
            </a:r>
            <a:r>
              <a:rPr lang="en-US" altLang="en-US" i="1" dirty="0"/>
              <a:t>=3 </a:t>
            </a:r>
            <a:r>
              <a:rPr lang="en-US" altLang="en-US" dirty="0"/>
              <a:t>must be checked for each retrieved tuple.  Similarly, a hash index on &lt;</a:t>
            </a:r>
            <a:r>
              <a:rPr lang="en-US" altLang="en-US" i="1" dirty="0"/>
              <a:t>bid, </a:t>
            </a:r>
            <a:r>
              <a:rPr lang="en-US" altLang="en-US" i="1" dirty="0" err="1"/>
              <a:t>sid</a:t>
            </a:r>
            <a:r>
              <a:rPr lang="en-US" altLang="en-US" dirty="0"/>
              <a:t>&gt; could be used; </a:t>
            </a:r>
            <a:r>
              <a:rPr lang="en-US" altLang="en-US" i="1" dirty="0"/>
              <a:t>day&lt;8/9/94</a:t>
            </a:r>
            <a:r>
              <a:rPr lang="en-US" altLang="en-US" dirty="0"/>
              <a:t> must then be checked.</a:t>
            </a:r>
            <a:r>
              <a:rPr lang="en-US" altLang="en-US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619108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>
          <a:xfrm>
            <a:off x="1771650" y="85725"/>
            <a:ext cx="5829300" cy="828675"/>
          </a:xfrm>
        </p:spPr>
        <p:txBody>
          <a:bodyPr/>
          <a:lstStyle/>
          <a:p>
            <a:pPr>
              <a:defRPr/>
            </a:pPr>
            <a:r>
              <a:rPr lang="en-US" altLang="en-US"/>
              <a:t>Using an Index for Selections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428750" y="971550"/>
            <a:ext cx="6343650" cy="36576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Cost depends on #qualifying tuples, and clustering.</a:t>
            </a:r>
          </a:p>
          <a:p>
            <a:pPr lvl="1">
              <a:buSzPct val="75000"/>
              <a:defRPr/>
            </a:pPr>
            <a:r>
              <a:rPr lang="en-US" altLang="en-US" dirty="0"/>
              <a:t>Cost of finding qualifying data entries (typically small) plus cost of retrieving records (could be large w/o clustering).</a:t>
            </a:r>
          </a:p>
          <a:p>
            <a:pPr lvl="1">
              <a:buSzPct val="75000"/>
              <a:defRPr/>
            </a:pPr>
            <a:r>
              <a:rPr lang="en-US" altLang="en-US" dirty="0"/>
              <a:t>In example, assuming uniform distribution of names, about 10% of tuples qualify (100 pages, 10000 tuples).  With a clustered index, cost is little more than 100 I/</a:t>
            </a:r>
            <a:r>
              <a:rPr lang="en-US" altLang="en-US" dirty="0" err="1"/>
              <a:t>Os</a:t>
            </a:r>
            <a:r>
              <a:rPr lang="en-US" altLang="en-US" dirty="0"/>
              <a:t>; if </a:t>
            </a:r>
            <a:r>
              <a:rPr lang="en-US" altLang="en-US" dirty="0" err="1"/>
              <a:t>unclustered</a:t>
            </a:r>
            <a:r>
              <a:rPr lang="en-US" altLang="en-US" dirty="0"/>
              <a:t>, </a:t>
            </a:r>
            <a:r>
              <a:rPr lang="en-US" altLang="en-US" dirty="0" err="1"/>
              <a:t>upto</a:t>
            </a:r>
            <a:r>
              <a:rPr lang="en-US" altLang="en-US" dirty="0"/>
              <a:t> 10000 I/</a:t>
            </a:r>
            <a:r>
              <a:rPr lang="en-US" altLang="en-US" dirty="0" err="1"/>
              <a:t>Os</a:t>
            </a:r>
            <a:r>
              <a:rPr lang="en-US" altLang="en-US" dirty="0"/>
              <a:t>!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3200401" y="3829050"/>
            <a:ext cx="2632934" cy="89832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>
            <a:spAutoFit/>
          </a:bodyPr>
          <a:lstStyle/>
          <a:p>
            <a:pPr defTabSz="685800" eaLnBrk="0" hangingPunct="0">
              <a:defRPr/>
            </a:pPr>
            <a:r>
              <a:rPr lang="en-US" altLang="en-US" sz="1500">
                <a:solidFill>
                  <a:srgbClr val="005400"/>
                </a:solidFill>
                <a:latin typeface="Book Antiqua" charset="0"/>
                <a:ea typeface=""/>
              </a:rPr>
              <a:t>SELECT</a:t>
            </a:r>
            <a:r>
              <a:rPr lang="en-US" altLang="en-US">
                <a:solidFill>
                  <a:srgbClr val="005400"/>
                </a:solidFill>
                <a:latin typeface="Book Antiqua" charset="0"/>
                <a:ea typeface=""/>
              </a:rPr>
              <a:t>  *</a:t>
            </a:r>
          </a:p>
          <a:p>
            <a:pPr defTabSz="685800" eaLnBrk="0" hangingPunct="0">
              <a:defRPr/>
            </a:pPr>
            <a:r>
              <a:rPr lang="en-US" altLang="en-US" sz="1500">
                <a:solidFill>
                  <a:srgbClr val="005400"/>
                </a:solidFill>
                <a:latin typeface="Book Antiqua" charset="0"/>
                <a:ea typeface=""/>
              </a:rPr>
              <a:t>FROM</a:t>
            </a:r>
            <a:r>
              <a:rPr lang="en-US" altLang="en-US">
                <a:solidFill>
                  <a:srgbClr val="005400"/>
                </a:solidFill>
                <a:latin typeface="Book Antiqua" charset="0"/>
                <a:ea typeface=""/>
              </a:rPr>
              <a:t>     Reserves R</a:t>
            </a:r>
          </a:p>
          <a:p>
            <a:pPr defTabSz="685800" eaLnBrk="0" hangingPunct="0">
              <a:defRPr/>
            </a:pPr>
            <a:r>
              <a:rPr lang="en-US" altLang="en-US" sz="1500">
                <a:solidFill>
                  <a:srgbClr val="005400"/>
                </a:solidFill>
                <a:latin typeface="Book Antiqua" charset="0"/>
                <a:ea typeface=""/>
              </a:rPr>
              <a:t>WHERE</a:t>
            </a:r>
            <a:r>
              <a:rPr lang="en-US" altLang="en-US">
                <a:solidFill>
                  <a:srgbClr val="005400"/>
                </a:solidFill>
                <a:latin typeface="Book Antiqua" charset="0"/>
                <a:ea typeface=""/>
              </a:rPr>
              <a:t>   R.rname &lt; ‘C%’</a:t>
            </a:r>
          </a:p>
        </p:txBody>
      </p:sp>
    </p:spTree>
    <p:extLst>
      <p:ext uri="{BB962C8B-B14F-4D97-AF65-F5344CB8AC3E}">
        <p14:creationId xmlns:p14="http://schemas.microsoft.com/office/powerpoint/2010/main" val="124671222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>
          <a:xfrm>
            <a:off x="1371600" y="0"/>
            <a:ext cx="5829300" cy="828675"/>
          </a:xfrm>
        </p:spPr>
        <p:txBody>
          <a:bodyPr/>
          <a:lstStyle/>
          <a:p>
            <a:pPr>
              <a:defRPr/>
            </a:pPr>
            <a:r>
              <a:rPr lang="en-US" altLang="en-US"/>
              <a:t>Projection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14400" y="742950"/>
            <a:ext cx="6743700" cy="2686050"/>
          </a:xfrm>
        </p:spPr>
        <p:txBody>
          <a:bodyPr/>
          <a:lstStyle/>
          <a:p>
            <a:pPr>
              <a:defRPr/>
            </a:pPr>
            <a:r>
              <a:rPr lang="en-US" altLang="en-US"/>
              <a:t>The expensive part is removing duplicates.</a:t>
            </a:r>
          </a:p>
          <a:p>
            <a:pPr lvl="1">
              <a:defRPr/>
            </a:pPr>
            <a:r>
              <a:rPr lang="en-US" altLang="en-US" dirty="0"/>
              <a:t>SQL systems don’t remove duplicates unless the keyword DISTINCT is specified in a query.</a:t>
            </a:r>
          </a:p>
          <a:p>
            <a:pPr>
              <a:defRPr/>
            </a:pPr>
            <a:r>
              <a:rPr lang="en-US" altLang="en-US" dirty="0"/>
              <a:t>Sorting Approach:  Sort on &lt;</a:t>
            </a:r>
            <a:r>
              <a:rPr lang="en-US" altLang="en-US" dirty="0" err="1"/>
              <a:t>sid</a:t>
            </a:r>
            <a:r>
              <a:rPr lang="en-US" altLang="en-US" dirty="0"/>
              <a:t>, bid&gt; and remove duplicates. (Can optimize this by dropping unwanted information while sorting.)</a:t>
            </a:r>
          </a:p>
          <a:p>
            <a:pPr>
              <a:defRPr/>
            </a:pPr>
            <a:r>
              <a:rPr lang="en-US" altLang="en-US" dirty="0"/>
              <a:t>Hashing Approach: Hash on &lt;</a:t>
            </a:r>
            <a:r>
              <a:rPr lang="en-US" altLang="en-US" dirty="0" err="1"/>
              <a:t>sid</a:t>
            </a:r>
            <a:r>
              <a:rPr lang="en-US" altLang="en-US" dirty="0"/>
              <a:t>, bid&gt; to create partitions.  Load partitions into memory one at a time, build in-memory hash structure, and eliminate duplicates.</a:t>
            </a:r>
          </a:p>
          <a:p>
            <a:pPr>
              <a:defRPr/>
            </a:pPr>
            <a:r>
              <a:rPr lang="en-US" altLang="en-US" dirty="0"/>
              <a:t>If there is an index with both </a:t>
            </a:r>
            <a:r>
              <a:rPr lang="en-US" altLang="en-US" dirty="0" err="1"/>
              <a:t>R.sid</a:t>
            </a:r>
            <a:r>
              <a:rPr lang="en-US" altLang="en-US" dirty="0"/>
              <a:t> and </a:t>
            </a:r>
            <a:r>
              <a:rPr lang="en-US" altLang="en-US" dirty="0" err="1"/>
              <a:t>R.bid</a:t>
            </a:r>
            <a:r>
              <a:rPr lang="en-US" altLang="en-US" dirty="0"/>
              <a:t> in the search key, may be cheaper to sort data entries!</a:t>
            </a: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4686300" y="0"/>
            <a:ext cx="2247900" cy="89832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7866" tIns="33338" rIns="67866" bIns="33338">
            <a:spAutoFit/>
          </a:bodyPr>
          <a:lstStyle/>
          <a:p>
            <a:pPr defTabSz="685800" eaLnBrk="0" hangingPunct="0">
              <a:defRPr/>
            </a:pPr>
            <a:r>
              <a:rPr lang="en-US" altLang="en-US" sz="1500">
                <a:solidFill>
                  <a:srgbClr val="005400"/>
                </a:solidFill>
                <a:latin typeface="Book Antiqua" charset="0"/>
                <a:ea typeface=""/>
              </a:rPr>
              <a:t>SELECT</a:t>
            </a:r>
            <a:r>
              <a:rPr lang="en-US" altLang="en-US">
                <a:solidFill>
                  <a:srgbClr val="005400"/>
                </a:solidFill>
                <a:latin typeface="Book Antiqua" charset="0"/>
                <a:ea typeface=""/>
              </a:rPr>
              <a:t>   </a:t>
            </a:r>
            <a:r>
              <a:rPr lang="en-US" altLang="en-US" sz="1500">
                <a:solidFill>
                  <a:srgbClr val="FC0128"/>
                </a:solidFill>
                <a:latin typeface="Book Antiqua" charset="0"/>
                <a:ea typeface=""/>
              </a:rPr>
              <a:t>DISTINCT</a:t>
            </a:r>
            <a:endParaRPr lang="en-US" altLang="en-US">
              <a:solidFill>
                <a:srgbClr val="005400"/>
              </a:solidFill>
              <a:latin typeface="Book Antiqua" charset="0"/>
              <a:ea typeface=""/>
            </a:endParaRPr>
          </a:p>
          <a:p>
            <a:pPr defTabSz="685800" eaLnBrk="0" hangingPunct="0">
              <a:defRPr/>
            </a:pPr>
            <a:r>
              <a:rPr lang="en-US" altLang="en-US">
                <a:solidFill>
                  <a:srgbClr val="005400"/>
                </a:solidFill>
                <a:latin typeface="Book Antiqua" charset="0"/>
                <a:ea typeface=""/>
              </a:rPr>
              <a:t>               R.sid, R.bid</a:t>
            </a:r>
          </a:p>
          <a:p>
            <a:pPr defTabSz="685800" eaLnBrk="0" hangingPunct="0">
              <a:defRPr/>
            </a:pPr>
            <a:r>
              <a:rPr lang="en-US" altLang="en-US" sz="1500">
                <a:solidFill>
                  <a:srgbClr val="005400"/>
                </a:solidFill>
                <a:latin typeface="Book Antiqua" charset="0"/>
                <a:ea typeface=""/>
              </a:rPr>
              <a:t>FROM</a:t>
            </a:r>
            <a:r>
              <a:rPr lang="en-US" altLang="en-US">
                <a:solidFill>
                  <a:srgbClr val="005400"/>
                </a:solidFill>
                <a:latin typeface="Book Antiqua" charset="0"/>
                <a:ea typeface=""/>
              </a:rPr>
              <a:t>     Reserves R</a:t>
            </a:r>
          </a:p>
        </p:txBody>
      </p:sp>
    </p:spTree>
    <p:extLst>
      <p:ext uri="{BB962C8B-B14F-4D97-AF65-F5344CB8AC3E}">
        <p14:creationId xmlns:p14="http://schemas.microsoft.com/office/powerpoint/2010/main" val="169784562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57306"/>
            <a:ext cx="5829300" cy="82867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Join: </a:t>
            </a:r>
            <a:r>
              <a:rPr lang="en-US" altLang="en-US" dirty="0">
                <a:highlight>
                  <a:srgbClr val="FFFF00"/>
                </a:highlight>
              </a:rPr>
              <a:t>Index Nested Loops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488874"/>
            <a:ext cx="6686550" cy="291465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If there is an index on the join column of one relation (say S), can make it the </a:t>
            </a:r>
            <a:r>
              <a:rPr lang="en-US" altLang="en-US" dirty="0">
                <a:solidFill>
                  <a:srgbClr val="0070C0"/>
                </a:solidFill>
              </a:rPr>
              <a:t>inner</a:t>
            </a:r>
            <a:r>
              <a:rPr lang="en-US" altLang="en-US" dirty="0"/>
              <a:t> and exploit the index.</a:t>
            </a:r>
          </a:p>
          <a:p>
            <a:pPr lvl="1">
              <a:buSzPct val="75000"/>
              <a:defRPr/>
            </a:pPr>
            <a:r>
              <a:rPr lang="en-US" altLang="en-US" dirty="0">
                <a:solidFill>
                  <a:schemeClr val="accent2"/>
                </a:solidFill>
              </a:rPr>
              <a:t>Cost:  M + ( (M*</a:t>
            </a:r>
            <a:r>
              <a:rPr lang="en-US" altLang="en-US" dirty="0" err="1">
                <a:solidFill>
                  <a:schemeClr val="accent2"/>
                </a:solidFill>
              </a:rPr>
              <a:t>p</a:t>
            </a:r>
            <a:r>
              <a:rPr lang="en-US" altLang="en-US" baseline="-25000" dirty="0" err="1">
                <a:solidFill>
                  <a:schemeClr val="accent2"/>
                </a:solidFill>
              </a:rPr>
              <a:t>R</a:t>
            </a:r>
            <a:r>
              <a:rPr lang="en-US" altLang="en-US" dirty="0">
                <a:solidFill>
                  <a:schemeClr val="accent2"/>
                </a:solidFill>
              </a:rPr>
              <a:t>) * cost of finding matching S tuples) </a:t>
            </a:r>
          </a:p>
          <a:p>
            <a:pPr lvl="1">
              <a:buSzPct val="75000"/>
              <a:defRPr/>
            </a:pPr>
            <a:r>
              <a:rPr lang="en-US" altLang="en-US" dirty="0">
                <a:solidFill>
                  <a:schemeClr val="accent2"/>
                </a:solidFill>
              </a:rPr>
              <a:t>M=#pages of R, </a:t>
            </a:r>
            <a:r>
              <a:rPr lang="en-US" altLang="en-US" dirty="0" err="1">
                <a:solidFill>
                  <a:schemeClr val="accent2"/>
                </a:solidFill>
              </a:rPr>
              <a:t>p</a:t>
            </a:r>
            <a:r>
              <a:rPr lang="en-US" altLang="en-US" baseline="-25000" dirty="0" err="1">
                <a:solidFill>
                  <a:schemeClr val="accent2"/>
                </a:solidFill>
              </a:rPr>
              <a:t>R</a:t>
            </a:r>
            <a:r>
              <a:rPr lang="en-US" altLang="en-US" dirty="0">
                <a:solidFill>
                  <a:schemeClr val="accent2"/>
                </a:solidFill>
              </a:rPr>
              <a:t>=# R tuples per page</a:t>
            </a:r>
            <a:endParaRPr lang="en-US" altLang="en-US" dirty="0"/>
          </a:p>
          <a:p>
            <a:pPr>
              <a:defRPr/>
            </a:pPr>
            <a:r>
              <a:rPr lang="en-US" altLang="en-US" dirty="0"/>
              <a:t>For each R tuple, cost of probing S index is about 1.2 for hash index, 2-4 for B+ tree.  Cost of then finding S tuples (assuming Alt. (2) or (3) for data entries) depends on clustering.</a:t>
            </a:r>
          </a:p>
          <a:p>
            <a:pPr lvl="1">
              <a:buSzPct val="75000"/>
              <a:defRPr/>
            </a:pPr>
            <a:r>
              <a:rPr lang="en-US" altLang="en-US" dirty="0">
                <a:solidFill>
                  <a:schemeClr val="accent2"/>
                </a:solidFill>
              </a:rPr>
              <a:t>Clustered index:  1 I/O (typical), </a:t>
            </a:r>
            <a:r>
              <a:rPr lang="en-US" altLang="en-US" dirty="0" err="1">
                <a:solidFill>
                  <a:schemeClr val="accent2"/>
                </a:solidFill>
              </a:rPr>
              <a:t>unclustered</a:t>
            </a:r>
            <a:r>
              <a:rPr lang="en-US" altLang="en-US" dirty="0">
                <a:solidFill>
                  <a:schemeClr val="accent2"/>
                </a:solidFill>
              </a:rPr>
              <a:t>: </a:t>
            </a:r>
            <a:r>
              <a:rPr lang="en-US" altLang="en-US" dirty="0" err="1">
                <a:solidFill>
                  <a:schemeClr val="accent2"/>
                </a:solidFill>
              </a:rPr>
              <a:t>upto</a:t>
            </a:r>
            <a:r>
              <a:rPr lang="en-US" altLang="en-US" dirty="0">
                <a:solidFill>
                  <a:schemeClr val="accent2"/>
                </a:solidFill>
              </a:rPr>
              <a:t> 1 I/O per matching S tuple.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1981200" y="590550"/>
            <a:ext cx="4535698" cy="89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>
            <a:spAutoFit/>
          </a:bodyPr>
          <a:lstStyle/>
          <a:p>
            <a:pPr defTabSz="685800" eaLnBrk="0" hangingPunct="0">
              <a:defRPr/>
            </a:pPr>
            <a:r>
              <a:rPr lang="en-US" altLang="en-US" dirty="0" err="1">
                <a:solidFill>
                  <a:srgbClr val="BC3700"/>
                </a:solidFill>
                <a:latin typeface="Book Antiqua" charset="0"/>
                <a:ea typeface=""/>
              </a:rPr>
              <a:t>foreach</a:t>
            </a:r>
            <a:r>
              <a:rPr lang="en-US" altLang="en-US" dirty="0">
                <a:solidFill>
                  <a:srgbClr val="BC3700"/>
                </a:solidFill>
                <a:latin typeface="Book Antiqua" charset="0"/>
                <a:ea typeface=""/>
              </a:rPr>
              <a:t> tuple r in R do</a:t>
            </a:r>
          </a:p>
          <a:p>
            <a:pPr defTabSz="685800" eaLnBrk="0" hangingPunct="0">
              <a:defRPr/>
            </a:pPr>
            <a:r>
              <a:rPr lang="en-US" altLang="en-US" dirty="0">
                <a:solidFill>
                  <a:srgbClr val="BC3700"/>
                </a:solidFill>
                <a:latin typeface="Book Antiqua" charset="0"/>
                <a:ea typeface=""/>
              </a:rPr>
              <a:t>	</a:t>
            </a:r>
            <a:r>
              <a:rPr lang="en-US" altLang="en-US" dirty="0" err="1">
                <a:solidFill>
                  <a:srgbClr val="BC3700"/>
                </a:solidFill>
                <a:latin typeface="Book Antiqua" charset="0"/>
                <a:ea typeface=""/>
              </a:rPr>
              <a:t>foreach</a:t>
            </a:r>
            <a:r>
              <a:rPr lang="en-US" altLang="en-US" dirty="0">
                <a:solidFill>
                  <a:srgbClr val="BC3700"/>
                </a:solidFill>
                <a:latin typeface="Book Antiqua" charset="0"/>
                <a:ea typeface=""/>
              </a:rPr>
              <a:t> tuple s in S where </a:t>
            </a:r>
            <a:r>
              <a:rPr lang="en-US" altLang="en-US" dirty="0" err="1">
                <a:solidFill>
                  <a:srgbClr val="BC3700"/>
                </a:solidFill>
                <a:latin typeface="Book Antiqua" charset="0"/>
                <a:ea typeface=""/>
              </a:rPr>
              <a:t>r</a:t>
            </a:r>
            <a:r>
              <a:rPr lang="en-US" altLang="en-US" baseline="-10000" dirty="0" err="1">
                <a:solidFill>
                  <a:srgbClr val="BC3700"/>
                </a:solidFill>
                <a:latin typeface="Book Antiqua" charset="0"/>
                <a:ea typeface=""/>
              </a:rPr>
              <a:t>i</a:t>
            </a:r>
            <a:r>
              <a:rPr lang="en-US" altLang="en-US" dirty="0">
                <a:solidFill>
                  <a:srgbClr val="BC3700"/>
                </a:solidFill>
                <a:latin typeface="Book Antiqua" charset="0"/>
                <a:ea typeface=""/>
              </a:rPr>
              <a:t> == </a:t>
            </a:r>
            <a:r>
              <a:rPr lang="en-US" altLang="en-US" dirty="0" err="1">
                <a:solidFill>
                  <a:srgbClr val="BC3700"/>
                </a:solidFill>
                <a:latin typeface="Book Antiqua" charset="0"/>
                <a:ea typeface=""/>
              </a:rPr>
              <a:t>s</a:t>
            </a:r>
            <a:r>
              <a:rPr lang="en-US" altLang="en-US" baseline="-10000" dirty="0" err="1">
                <a:solidFill>
                  <a:srgbClr val="BC3700"/>
                </a:solidFill>
                <a:latin typeface="Book Antiqua" charset="0"/>
                <a:ea typeface=""/>
              </a:rPr>
              <a:t>j</a:t>
            </a:r>
            <a:r>
              <a:rPr lang="en-US" altLang="en-US" baseline="-10000" dirty="0">
                <a:solidFill>
                  <a:srgbClr val="BC3700"/>
                </a:solidFill>
                <a:latin typeface="Book Antiqua" charset="0"/>
                <a:ea typeface=""/>
              </a:rPr>
              <a:t>  </a:t>
            </a:r>
            <a:r>
              <a:rPr lang="en-US" altLang="en-US" dirty="0">
                <a:solidFill>
                  <a:srgbClr val="BC3700"/>
                </a:solidFill>
                <a:latin typeface="Book Antiqua" charset="0"/>
                <a:ea typeface=""/>
              </a:rPr>
              <a:t>do</a:t>
            </a:r>
          </a:p>
          <a:p>
            <a:pPr defTabSz="685800" eaLnBrk="0" hangingPunct="0">
              <a:defRPr/>
            </a:pPr>
            <a:r>
              <a:rPr lang="en-US" altLang="en-US" dirty="0">
                <a:solidFill>
                  <a:srgbClr val="BC3700"/>
                </a:solidFill>
                <a:latin typeface="Book Antiqua" charset="0"/>
                <a:ea typeface=""/>
              </a:rPr>
              <a:t>		add &lt;r, s&gt; to result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1D121C-68A0-EB42-BDE2-8E90749B069F}"/>
              </a:ext>
            </a:extLst>
          </p:cNvPr>
          <p:cNvSpPr txBox="1"/>
          <p:nvPr/>
        </p:nvSpPr>
        <p:spPr>
          <a:xfrm>
            <a:off x="972405" y="555310"/>
            <a:ext cx="931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32D1D7-9954-264F-96F4-CB067B669875}"/>
              </a:ext>
            </a:extLst>
          </p:cNvPr>
          <p:cNvSpPr txBox="1"/>
          <p:nvPr/>
        </p:nvSpPr>
        <p:spPr>
          <a:xfrm>
            <a:off x="6920681" y="870767"/>
            <a:ext cx="1055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Cost: R*S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71C88F3-4896-9B49-8DB8-72785B44D5C7}"/>
              </a:ext>
            </a:extLst>
          </p:cNvPr>
          <p:cNvSpPr/>
          <p:nvPr/>
        </p:nvSpPr>
        <p:spPr bwMode="auto">
          <a:xfrm>
            <a:off x="6454855" y="555310"/>
            <a:ext cx="403145" cy="933564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906997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Query Processing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200" i="1" dirty="0">
                <a:solidFill>
                  <a:schemeClr val="bg1"/>
                </a:solidFill>
              </a:rPr>
              <a:t>Lecture 10  Query Processing. Transactions, Recovery</a:t>
            </a:r>
          </a:p>
        </p:txBody>
      </p:sp>
    </p:spTree>
    <p:extLst>
      <p:ext uri="{BB962C8B-B14F-4D97-AF65-F5344CB8AC3E}">
        <p14:creationId xmlns:p14="http://schemas.microsoft.com/office/powerpoint/2010/main" val="1712971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257300" y="114300"/>
            <a:ext cx="5829300" cy="82867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Join: </a:t>
            </a:r>
            <a:r>
              <a:rPr lang="en-US" altLang="en-US" dirty="0">
                <a:highlight>
                  <a:srgbClr val="FFFF00"/>
                </a:highlight>
              </a:rPr>
              <a:t>Sort-Merge (R     S)</a:t>
            </a:r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71525" y="897908"/>
            <a:ext cx="6800850" cy="371475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Sort R and S on the join column, then scan them to do a ``merge’’ (on join col.), and output result tuples.</a:t>
            </a:r>
          </a:p>
          <a:p>
            <a:pPr lvl="1">
              <a:buSzPct val="75000"/>
              <a:defRPr/>
            </a:pPr>
            <a:r>
              <a:rPr lang="en-US" altLang="en-US" dirty="0">
                <a:solidFill>
                  <a:schemeClr val="folHlink"/>
                </a:solidFill>
              </a:rPr>
              <a:t>Advance scan of R until current R-tuple &gt;= current S tuple, then advance scan of S until current S-tuple &gt;= current R tuple; do this until current R tuple = current S tuple.</a:t>
            </a:r>
          </a:p>
          <a:p>
            <a:pPr lvl="1">
              <a:buSzPct val="75000"/>
              <a:defRPr/>
            </a:pPr>
            <a:r>
              <a:rPr lang="en-US" altLang="en-US" dirty="0">
                <a:solidFill>
                  <a:schemeClr val="folHlink"/>
                </a:solidFill>
              </a:rPr>
              <a:t>At this point, all R tuples with same value in </a:t>
            </a:r>
            <a:r>
              <a:rPr lang="en-US" altLang="en-US" dirty="0" err="1">
                <a:solidFill>
                  <a:schemeClr val="folHlink"/>
                </a:solidFill>
              </a:rPr>
              <a:t>Ri</a:t>
            </a:r>
            <a:r>
              <a:rPr lang="en-US" altLang="en-US" dirty="0">
                <a:solidFill>
                  <a:schemeClr val="folHlink"/>
                </a:solidFill>
              </a:rPr>
              <a:t> (</a:t>
            </a:r>
            <a:r>
              <a:rPr lang="en-US" altLang="en-US" i="1" dirty="0">
                <a:solidFill>
                  <a:schemeClr val="folHlink"/>
                </a:solidFill>
              </a:rPr>
              <a:t>current R group</a:t>
            </a:r>
            <a:r>
              <a:rPr lang="en-US" altLang="en-US" dirty="0">
                <a:solidFill>
                  <a:schemeClr val="folHlink"/>
                </a:solidFill>
              </a:rPr>
              <a:t>) and all S tuples with same value in </a:t>
            </a:r>
            <a:r>
              <a:rPr lang="en-US" altLang="en-US" dirty="0" err="1">
                <a:solidFill>
                  <a:schemeClr val="folHlink"/>
                </a:solidFill>
              </a:rPr>
              <a:t>Sj</a:t>
            </a:r>
            <a:r>
              <a:rPr lang="en-US" altLang="en-US" dirty="0">
                <a:solidFill>
                  <a:schemeClr val="folHlink"/>
                </a:solidFill>
              </a:rPr>
              <a:t> (</a:t>
            </a:r>
            <a:r>
              <a:rPr lang="en-US" altLang="en-US" i="1" dirty="0">
                <a:solidFill>
                  <a:schemeClr val="folHlink"/>
                </a:solidFill>
              </a:rPr>
              <a:t>current S group</a:t>
            </a:r>
            <a:r>
              <a:rPr lang="en-US" altLang="en-US" dirty="0">
                <a:solidFill>
                  <a:schemeClr val="folHlink"/>
                </a:solidFill>
              </a:rPr>
              <a:t>) </a:t>
            </a:r>
            <a:r>
              <a:rPr lang="en-US" altLang="en-US" i="1" u="sng" dirty="0">
                <a:solidFill>
                  <a:schemeClr val="accent2"/>
                </a:solidFill>
              </a:rPr>
              <a:t>match</a:t>
            </a:r>
            <a:r>
              <a:rPr lang="en-US" altLang="en-US" dirty="0">
                <a:solidFill>
                  <a:schemeClr val="folHlink"/>
                </a:solidFill>
              </a:rPr>
              <a:t>;  output &lt;r, s&gt; for all pairs of such tuples.</a:t>
            </a:r>
          </a:p>
          <a:p>
            <a:pPr lvl="1">
              <a:buSzPct val="75000"/>
              <a:defRPr/>
            </a:pPr>
            <a:r>
              <a:rPr lang="en-US" altLang="en-US" dirty="0">
                <a:solidFill>
                  <a:schemeClr val="folHlink"/>
                </a:solidFill>
              </a:rPr>
              <a:t>Then resume scanning R and S.</a:t>
            </a:r>
          </a:p>
          <a:p>
            <a:pPr>
              <a:defRPr/>
            </a:pPr>
            <a:r>
              <a:rPr lang="en-US" altLang="en-US" dirty="0"/>
              <a:t>R is scanned once; each S group is scanned once per matching R tuple.  (Multiple scans of an S group are likely to find needed pages in buffer.)</a:t>
            </a:r>
          </a:p>
        </p:txBody>
      </p:sp>
      <p:graphicFrame>
        <p:nvGraphicFramePr>
          <p:cNvPr id="26629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4412457" y="371476"/>
          <a:ext cx="498872" cy="327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Equation" r:id="rId4" imgW="664443" imgH="436634" progId="Equation.3">
                  <p:embed/>
                </p:oleObj>
              </mc:Choice>
              <mc:Fallback>
                <p:oleObj name="Equation" r:id="rId4" imgW="664443" imgH="436634" progId="Equation.3">
                  <p:embed/>
                  <p:pic>
                    <p:nvPicPr>
                      <p:cNvPr id="26629" name="Object 6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2457" y="371476"/>
                        <a:ext cx="498872" cy="3274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4442223" y="585788"/>
            <a:ext cx="398347" cy="34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>
            <a:spAutoFit/>
          </a:bodyPr>
          <a:lstStyle/>
          <a:p>
            <a:pPr defTabSz="685800" eaLnBrk="0" hangingPunct="0">
              <a:defRPr/>
            </a:pPr>
            <a:r>
              <a:rPr lang="en-US" altLang="en-US">
                <a:solidFill>
                  <a:srgbClr val="005400"/>
                </a:solidFill>
                <a:latin typeface="Book Antiqua" charset="0"/>
                <a:ea typeface=""/>
              </a:rPr>
              <a:t>i=j</a:t>
            </a:r>
          </a:p>
        </p:txBody>
      </p:sp>
    </p:spTree>
    <p:extLst>
      <p:ext uri="{BB962C8B-B14F-4D97-AF65-F5344CB8AC3E}">
        <p14:creationId xmlns:p14="http://schemas.microsoft.com/office/powerpoint/2010/main" val="2144533832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>
          <a:xfrm>
            <a:off x="1257300" y="0"/>
            <a:ext cx="5829300" cy="828675"/>
          </a:xfrm>
        </p:spPr>
        <p:txBody>
          <a:bodyPr/>
          <a:lstStyle/>
          <a:p>
            <a:pPr>
              <a:defRPr/>
            </a:pPr>
            <a:r>
              <a:rPr lang="en-US" altLang="en-US"/>
              <a:t>Example of Sort-Merge Join</a:t>
            </a: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143000" y="3371850"/>
            <a:ext cx="6800850" cy="1428750"/>
          </a:xfrm>
        </p:spPr>
        <p:txBody>
          <a:bodyPr/>
          <a:lstStyle/>
          <a:p>
            <a:pPr>
              <a:defRPr/>
            </a:pPr>
            <a:r>
              <a:rPr lang="en-US" altLang="en-US">
                <a:solidFill>
                  <a:schemeClr val="accent2"/>
                </a:solidFill>
              </a:rPr>
              <a:t>Cost:  M log M + N log N + (M+N)</a:t>
            </a:r>
            <a:endParaRPr lang="en-US" altLang="en-US"/>
          </a:p>
          <a:p>
            <a:pPr lvl="1">
              <a:buSzPct val="75000"/>
              <a:defRPr/>
            </a:pPr>
            <a:r>
              <a:rPr lang="en-US" altLang="en-US"/>
              <a:t>The cost of scanning, M+N, could be M*N (very unlikely!)</a:t>
            </a:r>
          </a:p>
          <a:p>
            <a:pPr>
              <a:defRPr/>
            </a:pPr>
            <a:r>
              <a:rPr lang="en-US" altLang="en-US"/>
              <a:t>With 35, 100 or 300 buffer pages, both Reserves and Sailors can be sorted in 2 passes; total join cost: 7500. </a:t>
            </a:r>
          </a:p>
        </p:txBody>
      </p:sp>
      <p:graphicFrame>
        <p:nvGraphicFramePr>
          <p:cNvPr id="28677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1200151" y="1333500"/>
          <a:ext cx="3307556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" name="Document" r:id="rId4" imgW="4411663" imgH="2795588" progId="Word.Document.8">
                  <p:embed/>
                </p:oleObj>
              </mc:Choice>
              <mc:Fallback>
                <p:oleObj name="Document" r:id="rId4" imgW="4411663" imgH="2795588" progId="Word.Document.8">
                  <p:embed/>
                  <p:pic>
                    <p:nvPicPr>
                      <p:cNvPr id="28677" name="Object 6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1" y="1333500"/>
                        <a:ext cx="3307556" cy="209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7">
            <a:hlinkClick r:id="" action="ppaction://ole?verb=0"/>
          </p:cNvPr>
          <p:cNvGraphicFramePr>
            <a:graphicFrameLocks/>
          </p:cNvGraphicFramePr>
          <p:nvPr/>
        </p:nvGraphicFramePr>
        <p:xfrm>
          <a:off x="4339829" y="819150"/>
          <a:ext cx="3658790" cy="2627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" name="Document" r:id="rId6" imgW="4879975" imgH="3505200" progId="Word.Document.8">
                  <p:embed/>
                </p:oleObj>
              </mc:Choice>
              <mc:Fallback>
                <p:oleObj name="Document" r:id="rId6" imgW="4879975" imgH="3505200" progId="Word.Document.8">
                  <p:embed/>
                  <p:pic>
                    <p:nvPicPr>
                      <p:cNvPr id="28678" name="Object 7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9829" y="819150"/>
                        <a:ext cx="3658790" cy="26277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5694476"/>
      </p:ext>
    </p:extLst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Query Processing and Optimization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(Database Systems Concepts, V7, Ch. 15)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(S20):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10: Indexes, Query Processing/Optimization</a:t>
            </a:r>
          </a:p>
        </p:txBody>
      </p:sp>
    </p:spTree>
    <p:extLst>
      <p:ext uri="{BB962C8B-B14F-4D97-AF65-F5344CB8AC3E}">
        <p14:creationId xmlns:p14="http://schemas.microsoft.com/office/powerpoint/2010/main" val="1969333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>
            <a:extLst>
              <a:ext uri="{FF2B5EF4-FFF2-40B4-BE49-F238E27FC236}">
                <a16:creationId xmlns:a16="http://schemas.microsoft.com/office/drawing/2014/main" id="{701EDBC9-0803-4051-8741-608A2893CB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9263" y="290648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 in Query Processing: Optimization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0555D7EF-9E4A-4BE9-B712-A77059F3A0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2531" y="885548"/>
            <a:ext cx="5722442" cy="3102921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A relational algebra expression may have many equivalent expressions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E.g., 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sz="1425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75000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(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instructor))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is equivalent to 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     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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(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sz="1425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75000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instructor))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Each relational algebra operation can be evaluated using one of several different algorithms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Correspondingly, a relational-algebra expression can be evaluated in many ways. 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Annotated expression specifying detailed evaluation strategy is called an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evaluation-plan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.  E.g.,: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Use an index on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to find instructors with salary &lt; 75000,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Or perform complete relation scan and discard instructors with salary  75000</a:t>
            </a:r>
          </a:p>
        </p:txBody>
      </p:sp>
    </p:spTree>
    <p:extLst>
      <p:ext uri="{BB962C8B-B14F-4D97-AF65-F5344CB8AC3E}">
        <p14:creationId xmlns:p14="http://schemas.microsoft.com/office/powerpoint/2010/main" val="267305573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1026">
            <a:extLst>
              <a:ext uri="{FF2B5EF4-FFF2-40B4-BE49-F238E27FC236}">
                <a16:creationId xmlns:a16="http://schemas.microsoft.com/office/drawing/2014/main" id="{E41234F1-7767-4810-97CE-92405F4C6B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Steps: Optimization (Cont.)</a:t>
            </a:r>
          </a:p>
        </p:txBody>
      </p:sp>
      <p:sp>
        <p:nvSpPr>
          <p:cNvPr id="15363" name="Rectangle 1027">
            <a:extLst>
              <a:ext uri="{FF2B5EF4-FFF2-40B4-BE49-F238E27FC236}">
                <a16:creationId xmlns:a16="http://schemas.microsoft.com/office/drawing/2014/main" id="{15285419-BB0E-4298-9661-E1BFD3567C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5873" y="826873"/>
            <a:ext cx="5650079" cy="3206714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Query Optimization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: Amongst all equivalent evaluation plans choose the one with lowest cost.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Cost is estimated using statistical information from the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database catalog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e.g.. number of tuples in each relation, size of tuples, etc.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In this chapter we study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How to measure query costs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Algorithms for evaluating relational algebra operations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How to combine algorithms for individual operations in order to evaluate a complete expression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In Chapter 16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We study how to optimize queries, that is, how to find an evaluation plan with lowest estimated cost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103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>
            <a:extLst>
              <a:ext uri="{FF2B5EF4-FFF2-40B4-BE49-F238E27FC236}">
                <a16:creationId xmlns:a16="http://schemas.microsoft.com/office/drawing/2014/main" id="{578F1715-B75C-468F-BB66-8D3C20C56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Measures of Query Cost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19F3437-04AB-4B6A-B938-BC4ED1610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3760" y="853945"/>
            <a:ext cx="5747847" cy="3540590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Many factors contribute to time cost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disk access, CPU</a:t>
            </a:r>
            <a:r>
              <a:rPr lang="en-US" altLang="en-US" dirty="0">
                <a:ea typeface="MS PGothic" panose="020B0600070205080204" pitchFamily="34" charset="-128"/>
              </a:rPr>
              <a:t>, and network </a:t>
            </a:r>
            <a:r>
              <a:rPr lang="en-US" altLang="en-US" i="1" dirty="0">
                <a:ea typeface="MS PGothic" panose="020B0600070205080204" pitchFamily="34" charset="-128"/>
              </a:rPr>
              <a:t>communication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Cost can be measured based on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response time</a:t>
            </a:r>
            <a:r>
              <a:rPr lang="en-US" altLang="en-US" dirty="0">
                <a:ea typeface="MS PGothic" panose="020B0600070205080204" pitchFamily="34" charset="-128"/>
              </a:rPr>
              <a:t>, i.e. total elapsed time for answering query, or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total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resource consumption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use total resource consumption as cost metric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Response time harder to estimate, and minimizing resource consumption is a good idea in a shared database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ignore CPU costs for simplicity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Real systems do take CPU cost into account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Network costs must be considered for parallel systems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describe how estimate the cost of each operation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We do not include cost to writing output to disk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  <a:p>
            <a:endParaRPr lang="en-US" altLang="en-US" dirty="0">
              <a:ea typeface="MS PGothic" panose="020B0600070205080204" pitchFamily="34" charset="-128"/>
            </a:endParaRP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920739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>
            <a:extLst>
              <a:ext uri="{FF2B5EF4-FFF2-40B4-BE49-F238E27FC236}">
                <a16:creationId xmlns:a16="http://schemas.microsoft.com/office/drawing/2014/main" id="{578F1715-B75C-468F-BB66-8D3C20C56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Measures of Query Cost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19F3437-04AB-4B6A-B938-BC4ED1610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5872" y="826873"/>
            <a:ext cx="5682493" cy="3901538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Disk cost can be estimated as: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seeks             * average-seek-cost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blocks read     * average-block-read-cost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blocks written * average-block-write-cost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For simplicity we just use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number of block transfers</a:t>
            </a:r>
            <a:r>
              <a:rPr lang="en-US" altLang="en-US" i="1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from disk and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number of seeks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as the cost measures</a:t>
            </a:r>
          </a:p>
          <a:p>
            <a:pPr lvl="1"/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– time to transfer one block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Assuming for simplicity that write cost is same as read cost</a:t>
            </a:r>
          </a:p>
          <a:p>
            <a:pPr lvl="1"/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S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– time for one seek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Cost for b block transfers plus S seeks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</a:t>
            </a:r>
            <a:r>
              <a:rPr lang="en-US" altLang="en-US" i="1" dirty="0">
                <a:ea typeface="MS PGothic" panose="020B0600070205080204" pitchFamily="34" charset="-128"/>
              </a:rPr>
              <a:t>b *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i="1" dirty="0">
                <a:ea typeface="MS PGothic" panose="020B0600070205080204" pitchFamily="34" charset="-128"/>
              </a:rPr>
              <a:t> + S *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</a:t>
            </a:r>
          </a:p>
          <a:p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S</a:t>
            </a:r>
            <a:r>
              <a:rPr lang="en-US" altLang="en-US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solidFill>
                  <a:schemeClr val="accent4"/>
                </a:solidFill>
                <a:ea typeface="MS PGothic" panose="020B0600070205080204" pitchFamily="34" charset="-128"/>
              </a:rPr>
              <a:t>and</a:t>
            </a:r>
            <a:r>
              <a:rPr lang="en-US" altLang="en-US" i="1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depend on where data is stored; with 4 KB blocks: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High end magnetic disk: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= 4 </a:t>
            </a:r>
            <a:r>
              <a:rPr lang="en-US" altLang="en-US" dirty="0" err="1">
                <a:ea typeface="MS PGothic" panose="020B0600070205080204" pitchFamily="34" charset="-128"/>
              </a:rPr>
              <a:t>msec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=0.1 </a:t>
            </a:r>
            <a:r>
              <a:rPr lang="en-US" altLang="en-US" dirty="0" err="1">
                <a:ea typeface="MS PGothic" panose="020B0600070205080204" pitchFamily="34" charset="-128"/>
              </a:rPr>
              <a:t>msec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SSD: 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= 20-90 microsec and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= 2-10 microsec for 4KB 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540810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1026">
            <a:extLst>
              <a:ext uri="{FF2B5EF4-FFF2-40B4-BE49-F238E27FC236}">
                <a16:creationId xmlns:a16="http://schemas.microsoft.com/office/drawing/2014/main" id="{A3E1E502-3E9D-494A-A6D9-C6467FFE5D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Measures of Query Cost (Cont.)</a:t>
            </a:r>
          </a:p>
        </p:txBody>
      </p:sp>
      <p:sp>
        <p:nvSpPr>
          <p:cNvPr id="21507" name="Rectangle 1027">
            <a:extLst>
              <a:ext uri="{FF2B5EF4-FFF2-40B4-BE49-F238E27FC236}">
                <a16:creationId xmlns:a16="http://schemas.microsoft.com/office/drawing/2014/main" id="{B3CCAC2C-F516-42ED-A047-876AE173F0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3" y="899065"/>
            <a:ext cx="5752730" cy="2304346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Required data may be buffer resident already, avoiding disk I/O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But hard to take into account for cost estimation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Several algorithms can reduce disk IO by using extra buffer space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Amount of real memory available to buffer depends on other concurrent queries and OS processes, known only during execution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Worst case estimates assume that no data is initially in buffer  and only the minimum amount of memory needed for the operation is available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But more optimistic estimates are used in practice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2587746"/>
      </p:ext>
    </p:extLst>
  </p:cSld>
  <p:clrMapOvr>
    <a:masterClrMapping/>
  </p:clrMapOvr>
  <p:transition advTm="7472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>
            <a:extLst>
              <a:ext uri="{FF2B5EF4-FFF2-40B4-BE49-F238E27FC236}">
                <a16:creationId xmlns:a16="http://schemas.microsoft.com/office/drawing/2014/main" id="{2A8B6523-A6A8-4254-B0A9-DD3FF39C84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Selection Operation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A0F4E0A7-8F2E-443D-9EC7-D2F1BB3BAF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9190" y="899065"/>
            <a:ext cx="5642543" cy="370301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File scan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Algorithm </a:t>
            </a:r>
            <a:r>
              <a:rPr lang="en-US" altLang="en-US" b="1" dirty="0">
                <a:highlight>
                  <a:srgbClr val="FFFF00"/>
                </a:highlight>
                <a:ea typeface="MS PGothic" panose="020B0600070205080204" pitchFamily="34" charset="-128"/>
              </a:rPr>
              <a:t>A1</a:t>
            </a:r>
            <a:r>
              <a:rPr lang="en-US" altLang="en-US" dirty="0">
                <a:highlight>
                  <a:srgbClr val="FFFF00"/>
                </a:highlight>
                <a:ea typeface="MS PGothic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linear search</a:t>
            </a:r>
            <a:r>
              <a:rPr lang="en-US" altLang="en-US" dirty="0">
                <a:highlight>
                  <a:srgbClr val="FFFF00"/>
                </a:highlight>
                <a:ea typeface="MS PGothic" panose="020B0600070205080204" pitchFamily="34" charset="-128"/>
              </a:rPr>
              <a:t>).  </a:t>
            </a:r>
            <a:r>
              <a:rPr lang="en-US" altLang="en-US" dirty="0">
                <a:ea typeface="MS PGothic" panose="020B0600070205080204" pitchFamily="34" charset="-128"/>
              </a:rPr>
              <a:t>Scan each file block and test all records to see whether they satisfy the selection condition.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Cost estimate =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block transfers + 1 seek</a:t>
            </a:r>
            <a:endParaRPr lang="en-US" altLang="en-US" i="1" dirty="0">
              <a:ea typeface="MS PGothic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denotes number of blocks containing records from relation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If selection is on a key attribute, can stop on finding record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cost = (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/2) block transfers + 1 seek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Linear search can be applied regardless of 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selection condition or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ordering of records in the file, or 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availability of indices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Note: binary search generally does not make sense since data is not stored consecutively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except when there is an index available,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and binary search requires more seeks than index search</a:t>
            </a:r>
          </a:p>
        </p:txBody>
      </p:sp>
    </p:spTree>
    <p:extLst>
      <p:ext uri="{BB962C8B-B14F-4D97-AF65-F5344CB8AC3E}">
        <p14:creationId xmlns:p14="http://schemas.microsoft.com/office/powerpoint/2010/main" val="3451152705"/>
      </p:ext>
    </p:extLst>
  </p:cSld>
  <p:clrMapOvr>
    <a:masterClrMapping/>
  </p:clrMapOvr>
  <p:transition advTm="38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>
            <a:extLst>
              <a:ext uri="{FF2B5EF4-FFF2-40B4-BE49-F238E27FC236}">
                <a16:creationId xmlns:a16="http://schemas.microsoft.com/office/drawing/2014/main" id="{369C0E0E-12BB-4241-BE56-69B9C34C5D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Selections Using Indices</a:t>
            </a:r>
          </a:p>
        </p:txBody>
      </p:sp>
      <p:sp>
        <p:nvSpPr>
          <p:cNvPr id="316419" name="Rectangle 3">
            <a:extLst>
              <a:ext uri="{FF2B5EF4-FFF2-40B4-BE49-F238E27FC236}">
                <a16:creationId xmlns:a16="http://schemas.microsoft.com/office/drawing/2014/main" id="{69273CB8-BC00-402F-AF16-C1D9F91D07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6" y="871993"/>
            <a:ext cx="5712781" cy="267431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Index scan </a:t>
            </a:r>
            <a:r>
              <a:rPr lang="en-US" altLang="en-US" dirty="0">
                <a:ea typeface="MS PGothic" panose="020B0600070205080204" pitchFamily="34" charset="-128"/>
              </a:rPr>
              <a:t>– search algorithms that use an index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selection condition must be on search-key of index.</a:t>
            </a:r>
          </a:p>
          <a:p>
            <a:r>
              <a:rPr lang="en-US" altLang="en-US" b="1" dirty="0">
                <a:highlight>
                  <a:srgbClr val="FFFF00"/>
                </a:highlight>
                <a:ea typeface="MS PGothic" panose="020B0600070205080204" pitchFamily="34" charset="-128"/>
              </a:rPr>
              <a:t>A2 </a:t>
            </a:r>
            <a:r>
              <a:rPr lang="en-US" altLang="en-US" dirty="0">
                <a:highlight>
                  <a:srgbClr val="FFFF00"/>
                </a:highlight>
                <a:ea typeface="MS PGothic" panose="020B0600070205080204" pitchFamily="34" charset="-128"/>
              </a:rPr>
              <a:t>(</a:t>
            </a:r>
            <a:r>
              <a:rPr lang="en-US" altLang="en-US" b="1" dirty="0">
                <a:solidFill>
                  <a:srgbClr val="002060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clustering index, equality on key</a:t>
            </a:r>
            <a:r>
              <a:rPr lang="en-US" altLang="en-US" dirty="0">
                <a:highlight>
                  <a:srgbClr val="FFFF00"/>
                </a:highlight>
                <a:ea typeface="MS PGothic" panose="020B0600070205080204" pitchFamily="34" charset="-128"/>
              </a:rPr>
              <a:t>).  </a:t>
            </a:r>
            <a:r>
              <a:rPr lang="en-US" altLang="en-US" dirty="0">
                <a:ea typeface="MS PGothic" panose="020B0600070205080204" pitchFamily="34" charset="-128"/>
              </a:rPr>
              <a:t>Retrieve a single record that satisfies the corresponding equality condition  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Cost</a:t>
            </a:r>
            <a:r>
              <a:rPr lang="en-US" altLang="en-US" dirty="0">
                <a:ea typeface="MS PGothic" panose="020B0600070205080204" pitchFamily="34" charset="-128"/>
              </a:rPr>
              <a:t> = (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+ 1) 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b="1" dirty="0">
                <a:highlight>
                  <a:srgbClr val="FFFF00"/>
                </a:highlight>
                <a:ea typeface="MS PGothic" panose="020B0600070205080204" pitchFamily="34" charset="-128"/>
              </a:rPr>
              <a:t>A3 </a:t>
            </a:r>
            <a:r>
              <a:rPr lang="en-US" altLang="en-US" dirty="0">
                <a:highlight>
                  <a:srgbClr val="FFFF00"/>
                </a:highlight>
                <a:ea typeface="MS PGothic" panose="020B0600070205080204" pitchFamily="34" charset="-128"/>
              </a:rPr>
              <a:t>(</a:t>
            </a:r>
            <a:r>
              <a:rPr lang="en-US" altLang="en-US" b="1" dirty="0">
                <a:solidFill>
                  <a:srgbClr val="002060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clustering index, equality on </a:t>
            </a:r>
            <a:r>
              <a:rPr lang="en-US" altLang="en-US" b="1" dirty="0" err="1">
                <a:solidFill>
                  <a:srgbClr val="002060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nonkey</a:t>
            </a:r>
            <a:r>
              <a:rPr lang="en-US" altLang="en-US" dirty="0">
                <a:highlight>
                  <a:srgbClr val="FFFF00"/>
                </a:highlight>
                <a:ea typeface="MS PGothic" panose="020B0600070205080204" pitchFamily="34" charset="-128"/>
              </a:rPr>
              <a:t>)</a:t>
            </a:r>
            <a:r>
              <a:rPr lang="en-US" altLang="en-US" i="1" dirty="0">
                <a:highlight>
                  <a:srgbClr val="FFFF00"/>
                </a:highlight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Retrieve multiple records.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Records will be on consecutive blocks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Let b = number of blocks containing matching records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Cost</a:t>
            </a:r>
            <a:r>
              <a:rPr lang="en-US" altLang="en-US" dirty="0">
                <a:ea typeface="MS PGothic" panose="020B0600070205080204" pitchFamily="34" charset="-128"/>
              </a:rPr>
              <a:t> =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* b</a:t>
            </a:r>
            <a:endParaRPr lang="en-US" altLang="en-US" i="1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455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1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Overview</a:t>
            </a:r>
            <a:endParaRPr lang="en-US" altLang="en-US" i="1" dirty="0">
              <a:solidFill>
                <a:schemeClr val="bg1"/>
              </a:solidFill>
            </a:endParaRPr>
          </a:p>
        </p:txBody>
      </p:sp>
      <p:sp>
        <p:nvSpPr>
          <p:cNvPr id="9221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52F42408-092F-3D4E-9F49-14CF99654DF6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200" i="1" dirty="0">
                <a:solidFill>
                  <a:schemeClr val="bg1"/>
                </a:solidFill>
              </a:rPr>
              <a:t>Lecture 10  Query Processing. Transactions, Recovery</a:t>
            </a:r>
          </a:p>
        </p:txBody>
      </p:sp>
    </p:spTree>
    <p:extLst>
      <p:ext uri="{BB962C8B-B14F-4D97-AF65-F5344CB8AC3E}">
        <p14:creationId xmlns:p14="http://schemas.microsoft.com/office/powerpoint/2010/main" val="21393594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>
            <a:extLst>
              <a:ext uri="{FF2B5EF4-FFF2-40B4-BE49-F238E27FC236}">
                <a16:creationId xmlns:a16="http://schemas.microsoft.com/office/drawing/2014/main" id="{669527DF-FFDC-4C5E-AEAD-2E439565E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Selections Using Indices</a:t>
            </a:r>
          </a:p>
        </p:txBody>
      </p:sp>
      <p:sp>
        <p:nvSpPr>
          <p:cNvPr id="316419" name="Rectangle 3">
            <a:extLst>
              <a:ext uri="{FF2B5EF4-FFF2-40B4-BE49-F238E27FC236}">
                <a16:creationId xmlns:a16="http://schemas.microsoft.com/office/drawing/2014/main" id="{7DB53E9F-8A74-4C7D-8CBA-255265F636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5" y="871993"/>
            <a:ext cx="5810376" cy="2394581"/>
          </a:xfrm>
        </p:spPr>
        <p:txBody>
          <a:bodyPr/>
          <a:lstStyle/>
          <a:p>
            <a:r>
              <a:rPr lang="en-US" altLang="en-US" b="1" dirty="0">
                <a:highlight>
                  <a:srgbClr val="FFFF00"/>
                </a:highlight>
                <a:ea typeface="MS PGothic" panose="020B0600070205080204" pitchFamily="34" charset="-128"/>
              </a:rPr>
              <a:t>A4</a:t>
            </a:r>
            <a:r>
              <a:rPr lang="en-US" altLang="en-US" dirty="0">
                <a:highlight>
                  <a:srgbClr val="FFFF00"/>
                </a:highlight>
                <a:ea typeface="MS PGothic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secondary index, equality on key/non-key</a:t>
            </a:r>
            <a:r>
              <a:rPr lang="en-US" altLang="en-US" dirty="0">
                <a:highlight>
                  <a:srgbClr val="FFFF00"/>
                </a:highlight>
                <a:ea typeface="MS PGothic" panose="020B0600070205080204" pitchFamily="34" charset="-128"/>
              </a:rPr>
              <a:t>)</a:t>
            </a:r>
            <a:r>
              <a:rPr lang="en-US" altLang="en-US" i="1" dirty="0">
                <a:highlight>
                  <a:srgbClr val="FFFF00"/>
                </a:highlight>
                <a:ea typeface="MS PGothic" panose="020B0600070205080204" pitchFamily="34" charset="-128"/>
              </a:rPr>
              <a:t>.</a:t>
            </a:r>
            <a:endParaRPr lang="en-US" altLang="en-US" dirty="0">
              <a:highlight>
                <a:srgbClr val="FFFF00"/>
              </a:highlight>
              <a:ea typeface="MS PGothic" panose="020B0600070205080204" pitchFamily="34" charset="-128"/>
            </a:endParaRP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Retrieve a single record if the search-key is a candidate key</a:t>
            </a:r>
          </a:p>
          <a:p>
            <a:pPr lvl="2"/>
            <a:r>
              <a:rPr lang="en-US" altLang="en-US" i="1" dirty="0">
                <a:ea typeface="MS PGothic" panose="020B0600070205080204" pitchFamily="34" charset="-128"/>
              </a:rPr>
              <a:t>Cost = (h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+ 1) 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Retrieve multiple records if search-key is not a candidate key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each of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matching records may be on a different block  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Cost =  (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</a:t>
            </a:r>
            <a:r>
              <a:rPr lang="en-US" altLang="en-US" i="1" dirty="0">
                <a:ea typeface="MS PGothic" panose="020B0600070205080204" pitchFamily="34" charset="-128"/>
              </a:rPr>
              <a:t>n) 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</a:p>
          <a:p>
            <a:pPr lvl="3"/>
            <a:r>
              <a:rPr lang="en-US" altLang="en-US" dirty="0">
                <a:ea typeface="MS PGothic" panose="020B0600070205080204" pitchFamily="34" charset="-128"/>
              </a:rPr>
              <a:t>Can be very expensive!</a:t>
            </a:r>
          </a:p>
        </p:txBody>
      </p:sp>
    </p:spTree>
    <p:extLst>
      <p:ext uri="{BB962C8B-B14F-4D97-AF65-F5344CB8AC3E}">
        <p14:creationId xmlns:p14="http://schemas.microsoft.com/office/powerpoint/2010/main" val="273288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19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>
            <a:extLst>
              <a:ext uri="{FF2B5EF4-FFF2-40B4-BE49-F238E27FC236}">
                <a16:creationId xmlns:a16="http://schemas.microsoft.com/office/drawing/2014/main" id="{63DD128C-77F0-4A3D-A3AD-12E6BC9F55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Selections Involving Comparisons</a:t>
            </a:r>
          </a:p>
        </p:txBody>
      </p:sp>
      <p:sp>
        <p:nvSpPr>
          <p:cNvPr id="318467" name="Rectangle 3">
            <a:extLst>
              <a:ext uri="{FF2B5EF4-FFF2-40B4-BE49-F238E27FC236}">
                <a16:creationId xmlns:a16="http://schemas.microsoft.com/office/drawing/2014/main" id="{C20946C2-54EF-43A4-BEEE-FF0078C6C2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2531" y="881017"/>
            <a:ext cx="5729101" cy="354059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</a:rPr>
              <a:t>Can implement selections of the form 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</a:t>
            </a:r>
            <a:r>
              <a:rPr kumimoji="0"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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V 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or 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 </a:t>
            </a:r>
            <a:r>
              <a:rPr kumimoji="0"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 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V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by using</a:t>
            </a:r>
          </a:p>
          <a:p>
            <a:pPr lvl="1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a linear file scan,</a:t>
            </a:r>
          </a:p>
          <a:p>
            <a:pPr lvl="1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or by using indices in the following ways: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highlight>
                  <a:srgbClr val="FFFF00"/>
                </a:highlight>
                <a:ea typeface="MS PGothic" panose="020B0600070205080204" pitchFamily="34" charset="-128"/>
              </a:rPr>
              <a:t>A5</a:t>
            </a:r>
            <a:r>
              <a:rPr lang="en-US" altLang="en-US" dirty="0">
                <a:highlight>
                  <a:srgbClr val="FFFF00"/>
                </a:highlight>
                <a:ea typeface="MS PGothic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clustering index, comparison</a:t>
            </a:r>
            <a:r>
              <a:rPr lang="en-US" altLang="en-US" dirty="0">
                <a:highlight>
                  <a:srgbClr val="FFFF00"/>
                </a:highlight>
                <a:ea typeface="MS PGothic" panose="020B0600070205080204" pitchFamily="34" charset="-128"/>
              </a:rPr>
              <a:t>)</a:t>
            </a:r>
            <a:r>
              <a:rPr lang="en-US" altLang="en-US" i="1" dirty="0">
                <a:highlight>
                  <a:srgbClr val="FFFF00"/>
                </a:highlight>
                <a:ea typeface="MS PGothic" panose="020B0600070205080204" pitchFamily="34" charset="-128"/>
              </a:rPr>
              <a:t>.</a:t>
            </a:r>
            <a:r>
              <a:rPr lang="en-US" altLang="en-US" dirty="0">
                <a:ea typeface="MS PGothic" panose="020B0600070205080204" pitchFamily="34" charset="-128"/>
              </a:rPr>
              <a:t> (Relation is sorted on A)</a:t>
            </a:r>
            <a:endParaRPr lang="en-US" altLang="en-US" i="1" dirty="0">
              <a:ea typeface="MS PGothic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  V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(r)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use index to find first tuple 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v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and scan relation sequentially  from there</a:t>
            </a:r>
          </a:p>
          <a:p>
            <a:pPr lvl="2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For 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</a:t>
            </a:r>
            <a:r>
              <a:rPr kumimoji="0"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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V 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just scan relation sequentially till first tuple &gt; 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v; 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do not use index</a:t>
            </a:r>
            <a:endParaRPr lang="en-US" altLang="en-US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highlight>
                  <a:srgbClr val="FFFF00"/>
                </a:highlight>
                <a:ea typeface="MS PGothic" panose="020B0600070205080204" pitchFamily="34" charset="-128"/>
              </a:rPr>
              <a:t>A6</a:t>
            </a:r>
            <a:r>
              <a:rPr lang="en-US" altLang="en-US" dirty="0">
                <a:highlight>
                  <a:srgbClr val="FFFF00"/>
                </a:highlight>
                <a:ea typeface="MS PGothic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clustering index, comparison</a:t>
            </a:r>
            <a:r>
              <a:rPr lang="en-US" altLang="en-US" dirty="0">
                <a:highlight>
                  <a:srgbClr val="FFFF00"/>
                </a:highlight>
                <a:ea typeface="MS PGothic" panose="020B0600070205080204" pitchFamily="34" charset="-128"/>
              </a:rPr>
              <a:t>).</a:t>
            </a:r>
            <a:r>
              <a:rPr lang="en-US" altLang="en-US" dirty="0">
                <a:ea typeface="MS PGothic" panose="020B0600070205080204" pitchFamily="34" charset="-128"/>
              </a:rPr>
              <a:t> 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  V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(r)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use index to find first index entry 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v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and scan index sequentially  from there, to find pointers to records.</a:t>
            </a:r>
          </a:p>
          <a:p>
            <a:pPr lvl="2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For 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</a:t>
            </a:r>
            <a:r>
              <a:rPr kumimoji="0"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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V 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just scan leaf pages of index finding pointers to records, till first entry &gt; 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v</a:t>
            </a:r>
            <a:endParaRPr lang="en-US" altLang="en-US" i="1" dirty="0">
              <a:ea typeface="MS PGothic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In either case, retrieve records that are pointed to</a:t>
            </a:r>
          </a:p>
          <a:p>
            <a:pPr lvl="2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requires an I/O per record;</a:t>
            </a:r>
            <a:r>
              <a:rPr lang="en-US" altLang="en-US" dirty="0">
                <a:ea typeface="MS PGothic" panose="020B0600070205080204" pitchFamily="34" charset="-128"/>
              </a:rPr>
              <a:t> Linear file scan may be cheaper!</a:t>
            </a:r>
          </a:p>
        </p:txBody>
      </p:sp>
    </p:spTree>
    <p:extLst>
      <p:ext uri="{BB962C8B-B14F-4D97-AF65-F5344CB8AC3E}">
        <p14:creationId xmlns:p14="http://schemas.microsoft.com/office/powerpoint/2010/main" val="170479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7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>
            <a:extLst>
              <a:ext uri="{FF2B5EF4-FFF2-40B4-BE49-F238E27FC236}">
                <a16:creationId xmlns:a16="http://schemas.microsoft.com/office/drawing/2014/main" id="{7FD05BB0-1BC5-4784-9BDD-C08905CE85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Implementation of Complex Selections</a:t>
            </a:r>
          </a:p>
        </p:txBody>
      </p:sp>
      <p:sp>
        <p:nvSpPr>
          <p:cNvPr id="319491" name="Rectangle 3">
            <a:extLst>
              <a:ext uri="{FF2B5EF4-FFF2-40B4-BE49-F238E27FC236}">
                <a16:creationId xmlns:a16="http://schemas.microsoft.com/office/drawing/2014/main" id="{BB2B64C1-1D3F-4E22-A3D1-7315FFB662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9187" y="890041"/>
            <a:ext cx="5629229" cy="3630827"/>
          </a:xfrm>
        </p:spPr>
        <p:txBody>
          <a:bodyPr/>
          <a:lstStyle/>
          <a:p>
            <a:pPr>
              <a:tabLst>
                <a:tab pos="1753791" algn="l"/>
              </a:tabLst>
            </a:pP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Conjunction:  </a:t>
            </a:r>
            <a:r>
              <a:rPr lang="en-US" altLang="en-US" dirty="0">
                <a:highlight>
                  <a:srgbClr val="FFFF00"/>
                </a:highlight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baseline="-25000" dirty="0">
                <a:highlight>
                  <a:srgbClr val="FFFF00"/>
                </a:highlight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highlight>
                  <a:srgbClr val="FFFF00"/>
                </a:highlight>
                <a:ea typeface="MS PGothic" panose="020B0600070205080204" pitchFamily="34" charset="-128"/>
                <a:sym typeface="Greek Symbols" pitchFamily="18" charset="2"/>
              </a:rPr>
              <a:t>1</a:t>
            </a:r>
            <a:r>
              <a:rPr lang="en-US" altLang="en-US" dirty="0">
                <a:highlight>
                  <a:srgbClr val="FFFF00"/>
                </a:highlight>
                <a:ea typeface="MS PGothic" panose="020B0600070205080204" pitchFamily="34" charset="-128"/>
                <a:sym typeface="Symbol" panose="05050102010706020507" pitchFamily="18" charset="2"/>
              </a:rPr>
              <a:t> </a:t>
            </a:r>
            <a:r>
              <a:rPr lang="en-US" altLang="en-US" baseline="-25000" dirty="0">
                <a:highlight>
                  <a:srgbClr val="FFFF00"/>
                </a:highlight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highlight>
                  <a:srgbClr val="FFFF00"/>
                </a:highlight>
                <a:ea typeface="MS PGothic" panose="020B0600070205080204" pitchFamily="34" charset="-128"/>
                <a:sym typeface="Greek Symbols" pitchFamily="18" charset="2"/>
              </a:rPr>
              <a:t>2</a:t>
            </a:r>
            <a:r>
              <a:rPr lang="en-US" altLang="en-US" dirty="0">
                <a:highlight>
                  <a:srgbClr val="FFFF00"/>
                </a:highlight>
                <a:ea typeface="MS PGothic" panose="020B0600070205080204" pitchFamily="34" charset="-128"/>
                <a:sym typeface="Symbol" panose="05050102010706020507" pitchFamily="18" charset="2"/>
              </a:rPr>
              <a:t>. . . </a:t>
            </a:r>
            <a:r>
              <a:rPr lang="en-US" altLang="en-US" baseline="-25000" dirty="0">
                <a:highlight>
                  <a:srgbClr val="FFFF00"/>
                </a:highlight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25000" dirty="0">
                <a:highlight>
                  <a:srgbClr val="FFFF00"/>
                </a:highlight>
                <a:ea typeface="MS PGothic" panose="020B0600070205080204" pitchFamily="34" charset="-128"/>
                <a:sym typeface="Greek Symbols" pitchFamily="18" charset="2"/>
              </a:rPr>
              <a:t>n</a:t>
            </a:r>
            <a:r>
              <a:rPr lang="en-US" altLang="en-US" dirty="0">
                <a:highlight>
                  <a:srgbClr val="FFFF00"/>
                </a:highlight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highlight>
                  <a:srgbClr val="FFFF00"/>
                </a:highlight>
                <a:ea typeface="MS PGothic" panose="020B0600070205080204" pitchFamily="34" charset="-128"/>
                <a:sym typeface="Symbol" panose="05050102010706020507" pitchFamily="18" charset="2"/>
              </a:rPr>
              <a:t>r)  </a:t>
            </a:r>
          </a:p>
          <a:p>
            <a:pPr>
              <a:tabLst>
                <a:tab pos="1753791" algn="l"/>
              </a:tabLst>
            </a:pPr>
            <a:r>
              <a:rPr lang="en-US" altLang="en-US" b="1" dirty="0">
                <a:highlight>
                  <a:srgbClr val="FFFF00"/>
                </a:highlight>
                <a:ea typeface="MS PGothic" panose="020B0600070205080204" pitchFamily="34" charset="-128"/>
              </a:rPr>
              <a:t>A7</a:t>
            </a:r>
            <a:r>
              <a:rPr lang="en-US" altLang="en-US" dirty="0">
                <a:highlight>
                  <a:srgbClr val="FFFF00"/>
                </a:highlight>
                <a:ea typeface="MS PGothic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conjunctive selection using one index</a:t>
            </a:r>
            <a:r>
              <a:rPr lang="en-US" altLang="en-US" dirty="0">
                <a:highlight>
                  <a:srgbClr val="FFFF00"/>
                </a:highlight>
                <a:ea typeface="MS PGothic" panose="020B0600070205080204" pitchFamily="34" charset="-128"/>
              </a:rPr>
              <a:t>).</a:t>
            </a:r>
            <a:r>
              <a:rPr lang="en-US" altLang="en-US" i="1" dirty="0">
                <a:highlight>
                  <a:srgbClr val="FFFF00"/>
                </a:highlight>
                <a:ea typeface="MS PGothic" panose="020B0600070205080204" pitchFamily="34" charset="-128"/>
              </a:rPr>
              <a:t>  </a:t>
            </a:r>
          </a:p>
          <a:p>
            <a:pPr lvl="1">
              <a:tabLst>
                <a:tab pos="1753791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Select a combination of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and algorithms A1 through A7 that results in the least cost for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(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r).</a:t>
            </a:r>
          </a:p>
          <a:p>
            <a:pPr lvl="1">
              <a:tabLst>
                <a:tab pos="1753791" algn="l"/>
              </a:tabLst>
            </a:pP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Test other conditions on tuple after fetching it into memory buffer.</a:t>
            </a:r>
          </a:p>
          <a:p>
            <a:pPr>
              <a:tabLst>
                <a:tab pos="1753791" algn="l"/>
              </a:tabLst>
            </a:pPr>
            <a:r>
              <a:rPr lang="en-US" altLang="en-US" b="1" dirty="0">
                <a:highlight>
                  <a:srgbClr val="FFFF00"/>
                </a:highlight>
                <a:ea typeface="MS PGothic" panose="020B0600070205080204" pitchFamily="34" charset="-128"/>
                <a:sym typeface="Greek Symbols" pitchFamily="18" charset="2"/>
              </a:rPr>
              <a:t>A8</a:t>
            </a:r>
            <a:r>
              <a:rPr lang="en-US" altLang="en-US" dirty="0">
                <a:highlight>
                  <a:srgbClr val="FFFF00"/>
                </a:highlight>
                <a:ea typeface="MS PGothic" panose="020B0600070205080204" pitchFamily="34" charset="-128"/>
                <a:sym typeface="Greek Symbols" pitchFamily="18" charset="2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highlight>
                  <a:srgbClr val="FFFF00"/>
                </a:highlight>
                <a:ea typeface="MS PGothic" panose="020B0600070205080204" pitchFamily="34" charset="-128"/>
                <a:sym typeface="Greek Symbols" pitchFamily="18" charset="2"/>
              </a:rPr>
              <a:t>conjunctive selection using composite index</a:t>
            </a:r>
            <a:r>
              <a:rPr lang="en-US" altLang="en-US" dirty="0">
                <a:highlight>
                  <a:srgbClr val="FFFF00"/>
                </a:highlight>
                <a:ea typeface="MS PGothic" panose="020B0600070205080204" pitchFamily="34" charset="-128"/>
                <a:sym typeface="Greek Symbols" pitchFamily="18" charset="2"/>
              </a:rPr>
              <a:t>).  </a:t>
            </a:r>
          </a:p>
          <a:p>
            <a:pPr lvl="1">
              <a:tabLst>
                <a:tab pos="1753791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Use appropriate composite (multiple-key) index if available.</a:t>
            </a:r>
          </a:p>
          <a:p>
            <a:pPr>
              <a:tabLst>
                <a:tab pos="1753791" algn="l"/>
              </a:tabLst>
            </a:pPr>
            <a:r>
              <a:rPr lang="en-US" altLang="en-US" b="1" dirty="0">
                <a:highlight>
                  <a:srgbClr val="FFFF00"/>
                </a:highlight>
                <a:ea typeface="MS PGothic" panose="020B0600070205080204" pitchFamily="34" charset="-128"/>
                <a:sym typeface="Greek Symbols" pitchFamily="18" charset="2"/>
              </a:rPr>
              <a:t>A9</a:t>
            </a:r>
            <a:r>
              <a:rPr lang="en-US" altLang="en-US" dirty="0">
                <a:highlight>
                  <a:srgbClr val="FFFF00"/>
                </a:highlight>
                <a:ea typeface="MS PGothic" panose="020B0600070205080204" pitchFamily="34" charset="-128"/>
                <a:sym typeface="Greek Symbols" pitchFamily="18" charset="2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highlight>
                  <a:srgbClr val="FFFF00"/>
                </a:highlight>
                <a:ea typeface="MS PGothic" panose="020B0600070205080204" pitchFamily="34" charset="-128"/>
                <a:sym typeface="Greek Symbols" pitchFamily="18" charset="2"/>
              </a:rPr>
              <a:t>conjunctive selection by intersection of identifiers</a:t>
            </a:r>
            <a:r>
              <a:rPr lang="en-US" altLang="en-US" i="1" dirty="0">
                <a:highlight>
                  <a:srgbClr val="FFFF00"/>
                </a:highlight>
                <a:ea typeface="MS PGothic" panose="020B0600070205080204" pitchFamily="34" charset="-128"/>
                <a:sym typeface="Greek Symbols" pitchFamily="18" charset="2"/>
              </a:rPr>
              <a:t>).</a:t>
            </a:r>
            <a:r>
              <a:rPr lang="en-US" altLang="en-US" dirty="0">
                <a:highlight>
                  <a:srgbClr val="FFFF00"/>
                </a:highlight>
                <a:ea typeface="MS PGothic" panose="020B0600070205080204" pitchFamily="34" charset="-128"/>
                <a:sym typeface="Greek Symbols" pitchFamily="18" charset="2"/>
              </a:rPr>
              <a:t> </a:t>
            </a:r>
          </a:p>
          <a:p>
            <a:pPr lvl="1">
              <a:tabLst>
                <a:tab pos="1753791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Requires indices with record pointers. </a:t>
            </a:r>
          </a:p>
          <a:p>
            <a:pPr lvl="1">
              <a:tabLst>
                <a:tab pos="1753791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Use corresponding index for each condition, and take intersection of all the obtained sets of record pointers. </a:t>
            </a:r>
          </a:p>
          <a:p>
            <a:pPr lvl="1">
              <a:tabLst>
                <a:tab pos="1753791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Then fetch records from file</a:t>
            </a:r>
          </a:p>
          <a:p>
            <a:pPr lvl="1">
              <a:tabLst>
                <a:tab pos="1753791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If some conditions do not have appropriate indices, apply test in memory.</a:t>
            </a:r>
          </a:p>
        </p:txBody>
      </p:sp>
    </p:spTree>
    <p:extLst>
      <p:ext uri="{BB962C8B-B14F-4D97-AF65-F5344CB8AC3E}">
        <p14:creationId xmlns:p14="http://schemas.microsoft.com/office/powerpoint/2010/main" val="122123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1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>
            <a:extLst>
              <a:ext uri="{FF2B5EF4-FFF2-40B4-BE49-F238E27FC236}">
                <a16:creationId xmlns:a16="http://schemas.microsoft.com/office/drawing/2014/main" id="{7CA54525-062A-441C-8B55-B1782A395D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Algorithms for Complex Selections</a:t>
            </a:r>
          </a:p>
        </p:txBody>
      </p:sp>
      <p:sp>
        <p:nvSpPr>
          <p:cNvPr id="320515" name="Rectangle 3">
            <a:extLst>
              <a:ext uri="{FF2B5EF4-FFF2-40B4-BE49-F238E27FC236}">
                <a16:creationId xmlns:a16="http://schemas.microsoft.com/office/drawing/2014/main" id="{855EF866-759B-4729-84CD-6D98CCFE56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2531" y="893457"/>
            <a:ext cx="5695809" cy="2926980"/>
          </a:xfrm>
        </p:spPr>
        <p:txBody>
          <a:bodyPr/>
          <a:lstStyle/>
          <a:p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Disjunction: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1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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2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. . .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n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r). 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r>
              <a:rPr lang="en-US" altLang="en-US" b="1" dirty="0">
                <a:highlight>
                  <a:srgbClr val="FFFF00"/>
                </a:highlight>
                <a:ea typeface="MS PGothic" panose="020B0600070205080204" pitchFamily="34" charset="-128"/>
                <a:sym typeface="Greek Symbols" pitchFamily="18" charset="2"/>
              </a:rPr>
              <a:t>A10</a:t>
            </a:r>
            <a:r>
              <a:rPr lang="en-US" altLang="en-US" dirty="0">
                <a:highlight>
                  <a:srgbClr val="FFFF00"/>
                </a:highlight>
                <a:ea typeface="MS PGothic" panose="020B0600070205080204" pitchFamily="34" charset="-128"/>
                <a:sym typeface="Greek Symbols" pitchFamily="18" charset="2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highlight>
                  <a:srgbClr val="FFFF00"/>
                </a:highlight>
                <a:ea typeface="MS PGothic" panose="020B0600070205080204" pitchFamily="34" charset="-128"/>
                <a:sym typeface="Greek Symbols" pitchFamily="18" charset="2"/>
              </a:rPr>
              <a:t>disjunctive selection by union of identifiers</a:t>
            </a:r>
            <a:r>
              <a:rPr lang="en-US" altLang="en-US" dirty="0">
                <a:highlight>
                  <a:srgbClr val="FFFF00"/>
                </a:highlight>
                <a:ea typeface="MS PGothic" panose="020B0600070205080204" pitchFamily="34" charset="-128"/>
                <a:sym typeface="Greek Symbols" pitchFamily="18" charset="2"/>
              </a:rPr>
              <a:t>).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Applicable if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all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conditions have available indices.  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Otherwise use linear scan.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Use corresponding index for each condition, and take union of all the obtained sets of record pointers.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Then fetch records from file</a:t>
            </a:r>
          </a:p>
          <a:p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Negation: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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r)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Use linear scan on file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very few records satisfy , and an index is applicable to 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Find satisfying records using index and fetch from file</a:t>
            </a:r>
          </a:p>
        </p:txBody>
      </p:sp>
    </p:spTree>
    <p:extLst>
      <p:ext uri="{BB962C8B-B14F-4D97-AF65-F5344CB8AC3E}">
        <p14:creationId xmlns:p14="http://schemas.microsoft.com/office/powerpoint/2010/main" val="275523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15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>
            <a:extLst>
              <a:ext uri="{FF2B5EF4-FFF2-40B4-BE49-F238E27FC236}">
                <a16:creationId xmlns:a16="http://schemas.microsoft.com/office/drawing/2014/main" id="{7CA54525-062A-441C-8B55-B1782A395D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Bitmap Index Scan</a:t>
            </a:r>
          </a:p>
        </p:txBody>
      </p:sp>
      <p:sp>
        <p:nvSpPr>
          <p:cNvPr id="320515" name="Rectangle 3">
            <a:extLst>
              <a:ext uri="{FF2B5EF4-FFF2-40B4-BE49-F238E27FC236}">
                <a16:creationId xmlns:a16="http://schemas.microsoft.com/office/drawing/2014/main" id="{855EF866-759B-4729-84CD-6D98CCFE56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2" y="852259"/>
            <a:ext cx="5566299" cy="3273057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bitmap index scan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algorithm of PostgreSQL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Bridges gap between secondary index scan and linear file scan when number of matching records is not known before execution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Bitmap with 1 bit per page in relation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Steps: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Index scan used to find record ids, and set bit of corresponding page in bitmap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Linear file scan fetching only pages with bit set to 1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Performance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Similar to index scan when only a few bits are set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Similar to linear file scan when most bits are set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Never behaves very badly compared to best alternative</a:t>
            </a:r>
          </a:p>
        </p:txBody>
      </p:sp>
    </p:spTree>
    <p:extLst>
      <p:ext uri="{BB962C8B-B14F-4D97-AF65-F5344CB8AC3E}">
        <p14:creationId xmlns:p14="http://schemas.microsoft.com/office/powerpoint/2010/main" val="162070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15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>
            <a:extLst>
              <a:ext uri="{FF2B5EF4-FFF2-40B4-BE49-F238E27FC236}">
                <a16:creationId xmlns:a16="http://schemas.microsoft.com/office/drawing/2014/main" id="{30ADAA97-BAE6-4F68-846B-69138BFF14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Sorting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363E5989-E98B-420C-AFB3-5AD92AE20E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926137"/>
            <a:ext cx="5626223" cy="1564400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We may build an index on the relation, and then use the index to read the relation in sorted order.  May lead to one disk block access for each tuple.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For relations that fit in memory, techniques like quicksort can be used. 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For relations that don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fit in memory, </a:t>
            </a:r>
            <a:r>
              <a:rPr lang="en-US" altLang="ja-JP" b="1" dirty="0">
                <a:ea typeface="MS PGothic" panose="020B0600070205080204" pitchFamily="34" charset="-128"/>
              </a:rPr>
              <a:t>external sort-merge </a:t>
            </a:r>
            <a:r>
              <a:rPr lang="en-US" altLang="ja-JP" dirty="0">
                <a:ea typeface="MS PGothic" panose="020B0600070205080204" pitchFamily="34" charset="-128"/>
              </a:rPr>
              <a:t>is a good choice. </a:t>
            </a:r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0052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>
            <a:extLst>
              <a:ext uri="{FF2B5EF4-FFF2-40B4-BE49-F238E27FC236}">
                <a16:creationId xmlns:a16="http://schemas.microsoft.com/office/drawing/2014/main" id="{2E05F04B-6D1D-4332-BF78-7954D146D0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90966" y="204540"/>
            <a:ext cx="5859066" cy="3429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Example: External Sorting Using Sort-Merge</a:t>
            </a:r>
          </a:p>
        </p:txBody>
      </p:sp>
      <p:pic>
        <p:nvPicPr>
          <p:cNvPr id="37891" name="Picture 8">
            <a:extLst>
              <a:ext uri="{FF2B5EF4-FFF2-40B4-BE49-F238E27FC236}">
                <a16:creationId xmlns:a16="http://schemas.microsoft.com/office/drawing/2014/main" id="{721DF48C-363E-4408-8053-3C04462AC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830" y="964193"/>
            <a:ext cx="3219262" cy="3641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6015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>
            <a:extLst>
              <a:ext uri="{FF2B5EF4-FFF2-40B4-BE49-F238E27FC236}">
                <a16:creationId xmlns:a16="http://schemas.microsoft.com/office/drawing/2014/main" id="{FF0E6F30-3341-416A-97A7-D2C72A5D0E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External Sort-Merge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3F6CCD75-942C-439D-82FA-FF88628B29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2145" y="1147671"/>
            <a:ext cx="5213411" cy="1803074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1.  </a:t>
            </a:r>
            <a:r>
              <a:rPr lang="en-US" altLang="en-US" b="1" dirty="0">
                <a:ea typeface="MS PGothic" panose="020B0600070205080204" pitchFamily="34" charset="-128"/>
              </a:rPr>
              <a:t>Create sorted</a:t>
            </a:r>
            <a:r>
              <a:rPr lang="en-US" altLang="en-US" dirty="0">
                <a:ea typeface="MS PGothic" panose="020B0600070205080204" pitchFamily="34" charset="-128"/>
              </a:rPr>
              <a:t>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runs</a:t>
            </a:r>
            <a:r>
              <a:rPr lang="en-US" altLang="en-US" dirty="0">
                <a:ea typeface="MS PGothic" panose="020B0600070205080204" pitchFamily="34" charset="-128"/>
              </a:rPr>
              <a:t>.  Let </a:t>
            </a:r>
            <a:r>
              <a:rPr lang="en-US" altLang="en-US" i="1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be 0 initially.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Repeatedly do the following till the end of the relation: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(a)  Read </a:t>
            </a:r>
            <a:r>
              <a:rPr lang="en-US" altLang="en-US" i="1" dirty="0">
                <a:ea typeface="MS PGothic" panose="020B0600070205080204" pitchFamily="34" charset="-128"/>
              </a:rPr>
              <a:t>M</a:t>
            </a:r>
            <a:r>
              <a:rPr lang="en-US" altLang="en-US" dirty="0">
                <a:ea typeface="MS PGothic" panose="020B0600070205080204" pitchFamily="34" charset="-128"/>
              </a:rPr>
              <a:t> blocks of relation into memory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(b)  Sort the in-memory blocks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(c)  Write sorted data to run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; increment </a:t>
            </a:r>
            <a:r>
              <a:rPr lang="en-US" altLang="en-US" i="1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  <a:br>
              <a:rPr lang="en-US" altLang="en-US" i="1" dirty="0">
                <a:ea typeface="MS PGothic" panose="020B0600070205080204" pitchFamily="34" charset="-128"/>
              </a:rPr>
            </a:br>
            <a:r>
              <a:rPr lang="en-US" altLang="en-US" sz="600" i="1" dirty="0">
                <a:ea typeface="MS PGothic" panose="020B0600070205080204" pitchFamily="34" charset="-128"/>
              </a:rPr>
              <a:t> </a:t>
            </a:r>
          </a:p>
          <a:p>
            <a:pPr marL="0" indent="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Let the final value of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i="1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be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</a:p>
          <a:p>
            <a:pPr marL="0" indent="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2.  </a:t>
            </a:r>
            <a:r>
              <a:rPr lang="en-US" altLang="en-US" i="1" dirty="0">
                <a:ea typeface="MS PGothic" panose="020B0600070205080204" pitchFamily="34" charset="-128"/>
              </a:rPr>
              <a:t>Merge the runs (next slide)…..</a:t>
            </a:r>
            <a:endParaRPr lang="en-US" altLang="en-US" dirty="0">
              <a:ea typeface="MS PGothic" panose="020B0600070205080204" pitchFamily="34" charset="-128"/>
            </a:endParaRPr>
          </a:p>
        </p:txBody>
      </p:sp>
      <p:sp>
        <p:nvSpPr>
          <p:cNvPr id="39940" name="Text Box 4">
            <a:extLst>
              <a:ext uri="{FF2B5EF4-FFF2-40B4-BE49-F238E27FC236}">
                <a16:creationId xmlns:a16="http://schemas.microsoft.com/office/drawing/2014/main" id="{19586A7C-CFE1-4107-AB21-0043BE6F0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5535" y="831950"/>
            <a:ext cx="4094825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Let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M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denote memory size (in pages). </a:t>
            </a:r>
          </a:p>
        </p:txBody>
      </p:sp>
    </p:spTree>
    <p:extLst>
      <p:ext uri="{BB962C8B-B14F-4D97-AF65-F5344CB8AC3E}">
        <p14:creationId xmlns:p14="http://schemas.microsoft.com/office/powerpoint/2010/main" val="29924415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>
            <a:extLst>
              <a:ext uri="{FF2B5EF4-FFF2-40B4-BE49-F238E27FC236}">
                <a16:creationId xmlns:a16="http://schemas.microsoft.com/office/drawing/2014/main" id="{B455E99A-6E33-4D71-AC5E-6946BAEB2C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External Sort-Merge (Cont.)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55E9DD6-1995-4144-A54F-C000727D8C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76286"/>
            <a:ext cx="5612907" cy="2958782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2.    </a:t>
            </a:r>
            <a:r>
              <a:rPr lang="en-US" altLang="en-US" b="1" dirty="0">
                <a:ea typeface="MS PGothic" panose="020B0600070205080204" pitchFamily="34" charset="-128"/>
              </a:rPr>
              <a:t>Merge the runs (N-way merge)</a:t>
            </a:r>
            <a:r>
              <a:rPr lang="en-US" altLang="en-US" dirty="0">
                <a:ea typeface="MS PGothic" panose="020B0600070205080204" pitchFamily="34" charset="-128"/>
              </a:rPr>
              <a:t>. We assume (for now) that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&lt; </a:t>
            </a:r>
            <a:r>
              <a:rPr lang="en-US" altLang="en-US" i="1" dirty="0">
                <a:ea typeface="MS PGothic" panose="020B0600070205080204" pitchFamily="34" charset="-128"/>
              </a:rPr>
              <a:t>M</a:t>
            </a:r>
            <a:r>
              <a:rPr lang="en-US" altLang="en-US" dirty="0">
                <a:ea typeface="MS PGothic" panose="020B0600070205080204" pitchFamily="34" charset="-128"/>
              </a:rPr>
              <a:t>. </a:t>
            </a:r>
          </a:p>
          <a:p>
            <a:pPr marL="342900" lvl="1" indent="0">
              <a:buNone/>
            </a:pPr>
            <a:r>
              <a:rPr lang="en-US" altLang="en-US" b="1" dirty="0">
                <a:solidFill>
                  <a:srgbClr val="FF9900"/>
                </a:solidFill>
                <a:ea typeface="MS PGothic" panose="020B0600070205080204" pitchFamily="34" charset="-128"/>
              </a:rPr>
              <a:t>1.</a:t>
            </a:r>
            <a:r>
              <a:rPr lang="en-US" altLang="en-US" dirty="0">
                <a:ea typeface="MS PGothic" panose="020B0600070205080204" pitchFamily="34" charset="-128"/>
              </a:rPr>
              <a:t>	Use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blocks of memory to buffer input runs, and 1 block to buffer 	output. Read the first block of each run into its buffer page</a:t>
            </a:r>
          </a:p>
          <a:p>
            <a:pPr marL="342900" lvl="1" indent="0">
              <a:buNone/>
            </a:pPr>
            <a:r>
              <a:rPr lang="en-US" altLang="en-US" b="1" dirty="0">
                <a:solidFill>
                  <a:srgbClr val="FF9900"/>
                </a:solidFill>
                <a:ea typeface="MS PGothic" panose="020B0600070205080204" pitchFamily="34" charset="-128"/>
              </a:rPr>
              <a:t>2.    </a:t>
            </a:r>
            <a:r>
              <a:rPr lang="en-US" altLang="en-US" b="1" dirty="0">
                <a:ea typeface="MS PGothic" panose="020B0600070205080204" pitchFamily="34" charset="-128"/>
              </a:rPr>
              <a:t>repeat</a:t>
            </a:r>
          </a:p>
          <a:p>
            <a:pPr marL="900113" lvl="2" indent="-257175">
              <a:buFont typeface="Monotype Sorts" pitchFamily="-65" charset="2"/>
              <a:buAutoNum type="arabicPeriod"/>
            </a:pPr>
            <a:r>
              <a:rPr lang="en-US" altLang="en-US" dirty="0">
                <a:ea typeface="MS PGothic" panose="020B0600070205080204" pitchFamily="34" charset="-128"/>
              </a:rPr>
              <a:t>Select the first record (in sort order) among all buffer pages</a:t>
            </a:r>
          </a:p>
          <a:p>
            <a:pPr marL="900113" lvl="2" indent="-257175">
              <a:buFont typeface="Monotype Sorts" pitchFamily="-65" charset="2"/>
              <a:buAutoNum type="arabicPeriod"/>
            </a:pPr>
            <a:r>
              <a:rPr lang="en-US" altLang="en-US" dirty="0">
                <a:ea typeface="MS PGothic" panose="020B0600070205080204" pitchFamily="34" charset="-128"/>
              </a:rPr>
              <a:t>Write the record to the output buffer.  If the output buffer is full write it to disk.</a:t>
            </a:r>
          </a:p>
          <a:p>
            <a:pPr marL="900113" lvl="2" indent="-257175">
              <a:buFont typeface="Monotype Sorts" pitchFamily="-65" charset="2"/>
              <a:buAutoNum type="arabicPeriod"/>
            </a:pPr>
            <a:r>
              <a:rPr lang="en-US" altLang="en-US" dirty="0">
                <a:ea typeface="MS PGothic" panose="020B0600070205080204" pitchFamily="34" charset="-128"/>
              </a:rPr>
              <a:t>Delete the record from its input buffer page.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b="1" dirty="0">
                <a:ea typeface="MS PGothic" panose="020B0600070205080204" pitchFamily="34" charset="-128"/>
              </a:rPr>
              <a:t>If</a:t>
            </a:r>
            <a:r>
              <a:rPr lang="en-US" altLang="en-US" dirty="0">
                <a:ea typeface="MS PGothic" panose="020B0600070205080204" pitchFamily="34" charset="-128"/>
              </a:rPr>
              <a:t> the buffer page becomes empty </a:t>
            </a:r>
            <a:r>
              <a:rPr lang="en-US" altLang="en-US" b="1" dirty="0">
                <a:ea typeface="MS PGothic" panose="020B0600070205080204" pitchFamily="34" charset="-128"/>
              </a:rPr>
              <a:t>then</a:t>
            </a:r>
            <a:br>
              <a:rPr lang="en-US" altLang="en-US" b="1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read the next block (if any) of the run into the buffer. </a:t>
            </a:r>
          </a:p>
          <a:p>
            <a:pPr marL="342900" lvl="1" indent="0">
              <a:buNone/>
            </a:pPr>
            <a:r>
              <a:rPr lang="en-US" altLang="en-US" b="1" dirty="0">
                <a:solidFill>
                  <a:srgbClr val="FF9900"/>
                </a:solidFill>
                <a:ea typeface="MS PGothic" panose="020B0600070205080204" pitchFamily="34" charset="-128"/>
              </a:rPr>
              <a:t>3.</a:t>
            </a:r>
            <a:r>
              <a:rPr lang="en-US" altLang="en-US" b="1" dirty="0">
                <a:ea typeface="MS PGothic" panose="020B0600070205080204" pitchFamily="34" charset="-128"/>
              </a:rPr>
              <a:t>    until</a:t>
            </a:r>
            <a:r>
              <a:rPr lang="en-US" altLang="en-US" dirty="0">
                <a:ea typeface="MS PGothic" panose="020B0600070205080204" pitchFamily="34" charset="-128"/>
              </a:rPr>
              <a:t> all input buffer pages are empty:</a:t>
            </a:r>
          </a:p>
        </p:txBody>
      </p:sp>
    </p:spTree>
    <p:extLst>
      <p:ext uri="{BB962C8B-B14F-4D97-AF65-F5344CB8AC3E}">
        <p14:creationId xmlns:p14="http://schemas.microsoft.com/office/powerpoint/2010/main" val="21008206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>
            <a:extLst>
              <a:ext uri="{FF2B5EF4-FFF2-40B4-BE49-F238E27FC236}">
                <a16:creationId xmlns:a16="http://schemas.microsoft.com/office/drawing/2014/main" id="{7F8477BF-A00E-4926-BD0B-683BCBA00A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External Sort-Merge (Cont.)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08BC4BBE-E990-4F52-8483-E23470A741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71993"/>
            <a:ext cx="5611856" cy="2051683"/>
          </a:xfrm>
        </p:spPr>
        <p:txBody>
          <a:bodyPr/>
          <a:lstStyle/>
          <a:p>
            <a:pPr>
              <a:tabLst>
                <a:tab pos="1590675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If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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M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, several merge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passes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are required.</a:t>
            </a:r>
          </a:p>
          <a:p>
            <a:pPr lvl="1">
              <a:tabLst>
                <a:tab pos="1590675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In each pass, contiguous groups of </a:t>
            </a:r>
            <a:r>
              <a:rPr lang="en-US" altLang="en-US" i="1" dirty="0">
                <a:ea typeface="MS PGothic" panose="020B0600070205080204" pitchFamily="34" charset="-128"/>
              </a:rPr>
              <a:t>M </a:t>
            </a:r>
            <a:r>
              <a:rPr lang="en-US" altLang="en-US" dirty="0">
                <a:ea typeface="MS PGothic" panose="020B0600070205080204" pitchFamily="34" charset="-128"/>
              </a:rPr>
              <a:t>- 1 runs are merged. </a:t>
            </a:r>
          </a:p>
          <a:p>
            <a:pPr lvl="1">
              <a:tabLst>
                <a:tab pos="1590675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A pass reduces the number of runs by a factor of </a:t>
            </a:r>
            <a:r>
              <a:rPr lang="en-US" altLang="en-US" i="1" dirty="0">
                <a:ea typeface="MS PGothic" panose="020B0600070205080204" pitchFamily="34" charset="-128"/>
              </a:rPr>
              <a:t>M</a:t>
            </a:r>
            <a:r>
              <a:rPr lang="en-US" altLang="en-US" dirty="0">
                <a:ea typeface="MS PGothic" panose="020B0600070205080204" pitchFamily="34" charset="-128"/>
              </a:rPr>
              <a:t> -1, and creates runs longer by the same factor. </a:t>
            </a:r>
          </a:p>
          <a:p>
            <a:pPr lvl="2">
              <a:tabLst>
                <a:tab pos="1590675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E.g.  If M=11, and there are 90 runs, one pass reduces the number of runs to 9, each 10 times the size of the initial runs</a:t>
            </a:r>
          </a:p>
          <a:p>
            <a:pPr lvl="1">
              <a:tabLst>
                <a:tab pos="1590675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Repeated passes are performed till all runs have been merged into one.</a:t>
            </a:r>
          </a:p>
        </p:txBody>
      </p:sp>
    </p:spTree>
    <p:extLst>
      <p:ext uri="{BB962C8B-B14F-4D97-AF65-F5344CB8AC3E}">
        <p14:creationId xmlns:p14="http://schemas.microsoft.com/office/powerpoint/2010/main" val="129544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Processing 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90550"/>
            <a:ext cx="6991622" cy="40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0918"/>
      </p:ext>
    </p:extLst>
  </p:cSld>
  <p:clrMapOvr>
    <a:masterClrMapping/>
  </p:clrMapOvr>
  <p:transition spd="med"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1026">
            <a:extLst>
              <a:ext uri="{FF2B5EF4-FFF2-40B4-BE49-F238E27FC236}">
                <a16:creationId xmlns:a16="http://schemas.microsoft.com/office/drawing/2014/main" id="{DFC73E65-9AFD-4ECD-9AF3-77E9B19EF8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External Merge Sort (Cont.)</a:t>
            </a:r>
          </a:p>
        </p:txBody>
      </p:sp>
      <p:sp>
        <p:nvSpPr>
          <p:cNvPr id="46083" name="Rectangle 1027">
            <a:extLst>
              <a:ext uri="{FF2B5EF4-FFF2-40B4-BE49-F238E27FC236}">
                <a16:creationId xmlns:a16="http://schemas.microsoft.com/office/drawing/2014/main" id="{DE302D56-8B04-422C-8D1F-3315935AFB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62969"/>
            <a:ext cx="5632881" cy="316159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Cost analysis: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1  block per run leads to too many seeks during merge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Instead use </a:t>
            </a:r>
            <a:r>
              <a:rPr lang="en-US" altLang="en-US" i="1" dirty="0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>
                <a:ea typeface="MS PGothic" panose="020B0600070205080204" pitchFamily="34" charset="-128"/>
              </a:rPr>
              <a:t>b</a:t>
            </a:r>
            <a:r>
              <a:rPr lang="en-US" altLang="en-US" dirty="0">
                <a:ea typeface="MS PGothic" panose="020B0600070205080204" pitchFamily="34" charset="-128"/>
              </a:rPr>
              <a:t> buffer blocks per run</a:t>
            </a:r>
            <a:endParaRPr lang="en-US" altLang="en-US" baseline="-25000" dirty="0">
              <a:ea typeface="MS PGothic" panose="020B0600070205080204" pitchFamily="34" charset="-128"/>
            </a:endParaRPr>
          </a:p>
          <a:p>
            <a:pPr lvl="3">
              <a:lnSpc>
                <a:spcPct val="90000"/>
              </a:lnSpc>
              <a:buFont typeface="Times New Roman" panose="02020603050405020304" pitchFamily="18" charset="0"/>
              <a:buNone/>
            </a:pPr>
            <a:r>
              <a:rPr lang="en-US" altLang="en-US" dirty="0">
                <a:ea typeface="MS PGothic" panose="020B0600070205080204" pitchFamily="34" charset="-128"/>
                <a:sym typeface="Wingdings" panose="05000000000000000000" pitchFamily="2" charset="2"/>
              </a:rPr>
              <a:t>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read/write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blocks at a time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Can merge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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M/b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–1 runs in one pass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Total number of merge passes required: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log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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M/bb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–1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/M)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.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Block transfers for initial run creation as well as in each pass is 2</a:t>
            </a:r>
            <a:r>
              <a:rPr lang="en-US" altLang="en-US" i="1" dirty="0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>
                <a:ea typeface="MS PGothic" panose="020B0600070205080204" pitchFamily="34" charset="-128"/>
              </a:rPr>
              <a:t>r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final pass, we don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count write cost 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we ignore final write cost for all operations since the output of an operation may be sent to the parent operation without being written to disk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Thus total number of block transfers for external sorting: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		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( 2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log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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M/bb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–1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M)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+ 1) 	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Seeks: next slide</a:t>
            </a:r>
          </a:p>
          <a:p>
            <a:pPr>
              <a:lnSpc>
                <a:spcPct val="90000"/>
              </a:lnSpc>
            </a:pPr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42640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>
            <a:extLst>
              <a:ext uri="{FF2B5EF4-FFF2-40B4-BE49-F238E27FC236}">
                <a16:creationId xmlns:a16="http://schemas.microsoft.com/office/drawing/2014/main" id="{37F47688-C60A-4B93-A080-91044678DA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External Merge Sort (Cont.)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00ABE10F-E8EA-413F-AB31-270B5A8638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71993"/>
            <a:ext cx="5327828" cy="2376533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Cost of seeks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During run generation: one seek to read each run and one seek to write each run</a:t>
            </a:r>
          </a:p>
          <a:p>
            <a:pPr lvl="2"/>
            <a:r>
              <a:rPr lang="en-US" altLang="en-US" i="1" dirty="0">
                <a:ea typeface="MS PGothic" panose="020B0600070205080204" pitchFamily="34" charset="-128"/>
              </a:rPr>
              <a:t> 2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M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During the merge phase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Need </a:t>
            </a:r>
            <a:r>
              <a:rPr lang="en-US" altLang="en-US" i="1" dirty="0">
                <a:ea typeface="MS PGothic" panose="020B0600070205080204" pitchFamily="34" charset="-128"/>
              </a:rPr>
              <a:t>2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seeks for each merge pass </a:t>
            </a:r>
          </a:p>
          <a:p>
            <a:pPr lvl="3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except the final one which does not require a write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Total number of seeks: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</a:t>
            </a:r>
            <a:r>
              <a:rPr lang="en-US" altLang="en-US" i="1" dirty="0">
                <a:ea typeface="MS PGothic" panose="020B0600070205080204" pitchFamily="34" charset="-128"/>
              </a:rPr>
              <a:t>2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M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+ 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(</a:t>
            </a:r>
            <a:r>
              <a:rPr lang="en-US" altLang="en-US" i="1" dirty="0">
                <a:ea typeface="MS PGothic" panose="020B0600070205080204" pitchFamily="34" charset="-128"/>
              </a:rPr>
              <a:t>2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dirty="0" err="1">
                <a:ea typeface="MS PGothic" panose="020B0600070205080204" pitchFamily="34" charset="-128"/>
                <a:sym typeface="Symbol" panose="05050102010706020507" pitchFamily="18" charset="2"/>
              </a:rPr>
              <a:t>log</a:t>
            </a:r>
            <a:r>
              <a:rPr lang="en-US" altLang="en-US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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M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/bb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–1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M)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-1)</a:t>
            </a:r>
          </a:p>
        </p:txBody>
      </p:sp>
    </p:spTree>
    <p:extLst>
      <p:ext uri="{BB962C8B-B14F-4D97-AF65-F5344CB8AC3E}">
        <p14:creationId xmlns:p14="http://schemas.microsoft.com/office/powerpoint/2010/main" val="16569129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>
            <a:extLst>
              <a:ext uri="{FF2B5EF4-FFF2-40B4-BE49-F238E27FC236}">
                <a16:creationId xmlns:a16="http://schemas.microsoft.com/office/drawing/2014/main" id="{879B8AA5-A0A8-4838-ADA1-686E9F72FF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Join Operation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29C29A8-5587-4BF6-ABF6-F0C97C489F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64896"/>
            <a:ext cx="5656974" cy="2827719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Several different algorithms to implement joins</a:t>
            </a:r>
          </a:p>
          <a:p>
            <a:pPr lvl="1"/>
            <a:r>
              <a:rPr lang="en-US" altLang="en-US" b="1" dirty="0">
                <a:ea typeface="MS PGothic" panose="020B0600070205080204" pitchFamily="34" charset="-128"/>
              </a:rPr>
              <a:t>Nested-loop join</a:t>
            </a:r>
          </a:p>
          <a:p>
            <a:pPr lvl="1"/>
            <a:r>
              <a:rPr lang="en-US" altLang="en-US" b="1" dirty="0">
                <a:ea typeface="MS PGothic" panose="020B0600070205080204" pitchFamily="34" charset="-128"/>
              </a:rPr>
              <a:t>Block nested-loop join</a:t>
            </a:r>
          </a:p>
          <a:p>
            <a:pPr lvl="1"/>
            <a:r>
              <a:rPr lang="en-US" altLang="en-US" b="1" dirty="0">
                <a:ea typeface="MS PGothic" panose="020B0600070205080204" pitchFamily="34" charset="-128"/>
              </a:rPr>
              <a:t>Indexed nested-loop join</a:t>
            </a:r>
          </a:p>
          <a:p>
            <a:pPr lvl="1"/>
            <a:r>
              <a:rPr lang="en-US" altLang="en-US" b="1" dirty="0">
                <a:ea typeface="MS PGothic" panose="020B0600070205080204" pitchFamily="34" charset="-128"/>
              </a:rPr>
              <a:t>Merge-join</a:t>
            </a:r>
          </a:p>
          <a:p>
            <a:pPr lvl="1"/>
            <a:r>
              <a:rPr lang="en-US" altLang="en-US" b="1" dirty="0">
                <a:ea typeface="MS PGothic" panose="020B0600070205080204" pitchFamily="34" charset="-128"/>
              </a:rPr>
              <a:t>Hash-join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Choice based on cost estimate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Examples use the following information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records of </a:t>
            </a:r>
            <a:r>
              <a:rPr lang="en-US" altLang="en-US" i="1" dirty="0">
                <a:ea typeface="MS PGothic" panose="020B0600070205080204" pitchFamily="34" charset="-128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</a:rPr>
              <a:t>:  5,000     </a:t>
            </a:r>
            <a:r>
              <a:rPr lang="en-US" altLang="en-US" i="1" dirty="0">
                <a:ea typeface="MS PGothic" panose="020B0600070205080204" pitchFamily="34" charset="-128"/>
              </a:rPr>
              <a:t>takes</a:t>
            </a:r>
            <a:r>
              <a:rPr lang="en-US" altLang="en-US" dirty="0">
                <a:ea typeface="MS PGothic" panose="020B0600070205080204" pitchFamily="34" charset="-128"/>
              </a:rPr>
              <a:t>: 10,000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blocks of   </a:t>
            </a:r>
            <a:r>
              <a:rPr lang="en-US" altLang="en-US" i="1" dirty="0">
                <a:ea typeface="MS PGothic" panose="020B0600070205080204" pitchFamily="34" charset="-128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</a:rPr>
              <a:t>:     100     </a:t>
            </a:r>
            <a:r>
              <a:rPr lang="en-US" altLang="en-US" i="1" dirty="0">
                <a:ea typeface="MS PGothic" panose="020B0600070205080204" pitchFamily="34" charset="-128"/>
              </a:rPr>
              <a:t>takes</a:t>
            </a:r>
            <a:r>
              <a:rPr lang="en-US" altLang="en-US" dirty="0">
                <a:ea typeface="MS PGothic" panose="020B0600070205080204" pitchFamily="34" charset="-128"/>
              </a:rPr>
              <a:t>:      400</a:t>
            </a:r>
          </a:p>
        </p:txBody>
      </p:sp>
    </p:spTree>
    <p:extLst>
      <p:ext uri="{BB962C8B-B14F-4D97-AF65-F5344CB8AC3E}">
        <p14:creationId xmlns:p14="http://schemas.microsoft.com/office/powerpoint/2010/main" val="39862042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1026">
            <a:extLst>
              <a:ext uri="{FF2B5EF4-FFF2-40B4-BE49-F238E27FC236}">
                <a16:creationId xmlns:a16="http://schemas.microsoft.com/office/drawing/2014/main" id="{91286922-3E05-43EB-BC96-525D4D8EE6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ea typeface="MS PGothic" panose="020B0600070205080204" pitchFamily="34" charset="-128"/>
              </a:rPr>
              <a:t>Nested-Loop Join</a:t>
            </a:r>
          </a:p>
        </p:txBody>
      </p:sp>
      <p:sp>
        <p:nvSpPr>
          <p:cNvPr id="52227" name="Rectangle 1027">
            <a:extLst>
              <a:ext uri="{FF2B5EF4-FFF2-40B4-BE49-F238E27FC236}">
                <a16:creationId xmlns:a16="http://schemas.microsoft.com/office/drawing/2014/main" id="{D21FCF93-DB51-4923-B080-101A70BED1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66208"/>
            <a:ext cx="5797060" cy="2412629"/>
          </a:xfrm>
        </p:spPr>
        <p:txBody>
          <a:bodyPr/>
          <a:lstStyle/>
          <a:p>
            <a:pPr>
              <a:tabLst>
                <a:tab pos="346472" algn="l"/>
                <a:tab pos="638175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To compute the theta join       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  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for each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tuple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in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do begin</a:t>
            </a:r>
            <a:b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	        for each tuple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in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do begin</a:t>
            </a:r>
            <a:b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		   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test pair 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,t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to see if they satisfy the join condition 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b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		     if they do, add </a:t>
            </a:r>
            <a:r>
              <a:rPr lang="en-US" altLang="en-US" i="1" dirty="0" err="1">
                <a:ea typeface="MS PGothic" panose="020B0600070205080204" pitchFamily="34" charset="-128"/>
                <a:sym typeface="Greek Symbols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• </a:t>
            </a:r>
            <a:r>
              <a:rPr lang="en-US" altLang="en-US" i="1" dirty="0" err="1">
                <a:ea typeface="MS PGothic" panose="020B0600070205080204" pitchFamily="34" charset="-128"/>
                <a:sym typeface="Greek Symbols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to the result.</a:t>
            </a:r>
            <a:b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	        </a:t>
            </a: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end</a:t>
            </a:r>
            <a:b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     </a:t>
            </a:r>
            <a:r>
              <a:rPr lang="en-US" altLang="en-US" b="1" dirty="0" err="1">
                <a:ea typeface="MS PGothic" panose="020B0600070205080204" pitchFamily="34" charset="-128"/>
                <a:sym typeface="Greek Symbols" pitchFamily="18" charset="2"/>
              </a:rPr>
              <a:t>end</a:t>
            </a:r>
            <a:endParaRPr lang="en-US" altLang="en-US" dirty="0">
              <a:ea typeface="MS PGothic" panose="020B0600070205080204" pitchFamily="34" charset="-128"/>
              <a:sym typeface="Greek Symbols" pitchFamily="18" charset="2"/>
            </a:endParaRPr>
          </a:p>
          <a:p>
            <a:pPr>
              <a:tabLst>
                <a:tab pos="346472" algn="l"/>
                <a:tab pos="638175" algn="l"/>
              </a:tabLst>
            </a:pP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r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 is called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outer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relation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and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inner relation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of the join.</a:t>
            </a:r>
          </a:p>
          <a:p>
            <a:pPr>
              <a:tabLst>
                <a:tab pos="346472" algn="l"/>
                <a:tab pos="638175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Requires no indices and can be used with any kind of join condition.</a:t>
            </a:r>
          </a:p>
          <a:p>
            <a:pPr>
              <a:tabLst>
                <a:tab pos="346472" algn="l"/>
                <a:tab pos="638175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Expensive since it examines every pair of tuples in the two relations. </a:t>
            </a:r>
          </a:p>
        </p:txBody>
      </p:sp>
    </p:spTree>
    <p:extLst>
      <p:ext uri="{BB962C8B-B14F-4D97-AF65-F5344CB8AC3E}">
        <p14:creationId xmlns:p14="http://schemas.microsoft.com/office/powerpoint/2010/main" val="23158321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>
            <a:extLst>
              <a:ext uri="{FF2B5EF4-FFF2-40B4-BE49-F238E27FC236}">
                <a16:creationId xmlns:a16="http://schemas.microsoft.com/office/drawing/2014/main" id="{857CDEC3-6BD7-4F5B-9D23-EF0F2519AC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Nested-Loop Join (Cont.)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F91C2E64-0FB9-436E-9F23-CCE048FE2E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5848" y="873919"/>
            <a:ext cx="5675834" cy="3902869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In the worst case, if there is enough memory only to hold one block of each relation, the estimated cost is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</a:t>
            </a:r>
            <a:r>
              <a:rPr lang="en-US" altLang="en-US" sz="1500" i="1" dirty="0">
                <a:ea typeface="MS PGothic" panose="020B0600070205080204" pitchFamily="34" charset="-128"/>
              </a:rPr>
              <a:t>n</a:t>
            </a:r>
            <a:r>
              <a:rPr lang="en-US" altLang="en-US" sz="1500" i="1" baseline="-25000" dirty="0">
                <a:ea typeface="MS PGothic" panose="020B0600070205080204" pitchFamily="34" charset="-128"/>
              </a:rPr>
              <a:t>r</a:t>
            </a:r>
            <a:r>
              <a:rPr lang="en-US" altLang="en-US" sz="1500" i="1" dirty="0">
                <a:ea typeface="MS PGothic" panose="020B0600070205080204" pitchFamily="34" charset="-128"/>
              </a:rPr>
              <a:t> </a:t>
            </a:r>
            <a:r>
              <a:rPr lang="en-US" altLang="en-US" sz="1500" dirty="0">
                <a:ea typeface="MS PGothic" panose="020B0600070205080204" pitchFamily="34" charset="-128"/>
                <a:sym typeface="Symbol" panose="05050102010706020507" pitchFamily="18" charset="2"/>
              </a:rPr>
              <a:t> </a:t>
            </a:r>
            <a:r>
              <a:rPr lang="en-US" altLang="en-US" sz="1500" i="1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sz="1500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sz="1500" dirty="0">
                <a:ea typeface="MS PGothic" panose="020B0600070205080204" pitchFamily="34" charset="-128"/>
                <a:sym typeface="Symbol" panose="05050102010706020507" pitchFamily="18" charset="2"/>
              </a:rPr>
              <a:t> +</a:t>
            </a:r>
            <a:r>
              <a:rPr lang="en-US" altLang="en-US" sz="1500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sz="1500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sz="1500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sz="1500" dirty="0">
                <a:ea typeface="MS PGothic" panose="020B0600070205080204" pitchFamily="34" charset="-128"/>
                <a:sym typeface="Symbol" panose="05050102010706020507" pitchFamily="18" charset="2"/>
              </a:rPr>
              <a:t> 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block transfers, plus  </a:t>
            </a:r>
            <a:r>
              <a:rPr lang="en-US" altLang="en-US" sz="1500" i="1" dirty="0" err="1">
                <a:ea typeface="MS PGothic" panose="020B0600070205080204" pitchFamily="34" charset="-128"/>
              </a:rPr>
              <a:t>n</a:t>
            </a:r>
            <a:r>
              <a:rPr lang="en-US" altLang="en-US" sz="1500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sz="1500" i="1" dirty="0">
                <a:ea typeface="MS PGothic" panose="020B0600070205080204" pitchFamily="34" charset="-128"/>
              </a:rPr>
              <a:t> </a:t>
            </a:r>
            <a:r>
              <a:rPr lang="en-US" altLang="en-US" sz="1500" dirty="0">
                <a:ea typeface="MS PGothic" panose="020B0600070205080204" pitchFamily="34" charset="-128"/>
                <a:sym typeface="Symbol" panose="05050102010706020507" pitchFamily="18" charset="2"/>
              </a:rPr>
              <a:t>+</a:t>
            </a:r>
            <a:r>
              <a:rPr lang="en-US" altLang="en-US" sz="1500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sz="1500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sz="1500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sz="1500" dirty="0">
                <a:ea typeface="MS PGothic" panose="020B0600070205080204" pitchFamily="34" charset="-128"/>
                <a:sym typeface="Symbol" panose="05050102010706020507" pitchFamily="18" charset="2"/>
              </a:rPr>
              <a:t>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seeks</a:t>
            </a:r>
            <a:endParaRPr lang="en-US" altLang="en-US" sz="1200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the smaller relation fits entirely in memory, use that as the inner relation.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Reduces cost to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block transfers and 2 seeks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Assuming worst case memory availability cost estimate is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with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student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as outer relation: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5000  400 + 100 = 2,000,100 block transfers,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5000 + 100 = 5100 seeks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with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takes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as the outer relation 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10000  100 + 400 = 1,000,400 block transfers and 10,400 seeks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smaller relation 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fits entirely in memory, the cost estimate will be 500 block transfers.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Block nested-loops algorithm (next slide) is preferable.</a:t>
            </a:r>
          </a:p>
        </p:txBody>
      </p:sp>
    </p:spTree>
    <p:extLst>
      <p:ext uri="{BB962C8B-B14F-4D97-AF65-F5344CB8AC3E}">
        <p14:creationId xmlns:p14="http://schemas.microsoft.com/office/powerpoint/2010/main" val="2287500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>
            <a:extLst>
              <a:ext uri="{FF2B5EF4-FFF2-40B4-BE49-F238E27FC236}">
                <a16:creationId xmlns:a16="http://schemas.microsoft.com/office/drawing/2014/main" id="{DE19C081-1E63-4543-8D37-D34F578D99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ea typeface="MS PGothic" panose="020B0600070205080204" pitchFamily="34" charset="-128"/>
              </a:rPr>
              <a:t>Block Nested-Loop Join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F271E85F-D50F-4FAC-81D5-291C4D3EA4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74358"/>
            <a:ext cx="5095578" cy="2394581"/>
          </a:xfrm>
        </p:spPr>
        <p:txBody>
          <a:bodyPr/>
          <a:lstStyle/>
          <a:p>
            <a:pPr>
              <a:tabLst>
                <a:tab pos="303610" algn="l"/>
                <a:tab pos="595313" algn="l"/>
                <a:tab pos="898922" algn="l"/>
                <a:tab pos="1158479" algn="l"/>
                <a:tab pos="1418035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Variant of nested-loop join in which every block of inner relation is paired with every block of outer relation.</a:t>
            </a:r>
          </a:p>
          <a:p>
            <a:pPr>
              <a:buNone/>
              <a:tabLst>
                <a:tab pos="303610" algn="l"/>
                <a:tab pos="595313" algn="l"/>
                <a:tab pos="898922" algn="l"/>
                <a:tab pos="1158479" algn="l"/>
                <a:tab pos="1418035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		</a:t>
            </a:r>
            <a:r>
              <a:rPr lang="en-US" altLang="en-US" b="1" dirty="0">
                <a:ea typeface="MS PGothic" panose="020B0600070205080204" pitchFamily="34" charset="-128"/>
              </a:rPr>
              <a:t>for each </a:t>
            </a:r>
            <a:r>
              <a:rPr lang="en-US" altLang="en-US" dirty="0">
                <a:ea typeface="MS PGothic" panose="020B0600070205080204" pitchFamily="34" charset="-128"/>
              </a:rPr>
              <a:t>block </a:t>
            </a:r>
            <a:r>
              <a:rPr lang="en-US" altLang="en-US" i="1" dirty="0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>
                <a:ea typeface="MS PGothic" panose="020B0600070205080204" pitchFamily="34" charset="-128"/>
              </a:rPr>
              <a:t>r</a:t>
            </a:r>
            <a:r>
              <a:rPr lang="en-US" altLang="en-US" b="1" dirty="0">
                <a:ea typeface="MS PGothic" panose="020B0600070205080204" pitchFamily="34" charset="-128"/>
              </a:rPr>
              <a:t> of</a:t>
            </a:r>
            <a:r>
              <a:rPr lang="en-US" altLang="en-US" b="1" i="1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b="1" dirty="0">
                <a:ea typeface="MS PGothic" panose="020B0600070205080204" pitchFamily="34" charset="-128"/>
              </a:rPr>
              <a:t> do begin</a:t>
            </a:r>
            <a:br>
              <a:rPr lang="en-US" altLang="en-US" b="1" dirty="0">
                <a:ea typeface="MS PGothic" panose="020B0600070205080204" pitchFamily="34" charset="-128"/>
              </a:rPr>
            </a:br>
            <a:r>
              <a:rPr lang="en-US" altLang="en-US" b="1" dirty="0">
                <a:ea typeface="MS PGothic" panose="020B0600070205080204" pitchFamily="34" charset="-128"/>
              </a:rPr>
              <a:t>		for each</a:t>
            </a:r>
            <a:r>
              <a:rPr lang="en-US" altLang="en-US" dirty="0">
                <a:ea typeface="MS PGothic" panose="020B0600070205080204" pitchFamily="34" charset="-128"/>
              </a:rPr>
              <a:t> block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b="1" dirty="0">
                <a:ea typeface="MS PGothic" panose="020B0600070205080204" pitchFamily="34" charset="-128"/>
              </a:rPr>
              <a:t> of </a:t>
            </a:r>
            <a:r>
              <a:rPr lang="en-US" altLang="en-US" b="1" i="1" dirty="0">
                <a:ea typeface="MS PGothic" panose="020B0600070205080204" pitchFamily="34" charset="-128"/>
              </a:rPr>
              <a:t>s </a:t>
            </a:r>
            <a:r>
              <a:rPr lang="en-US" altLang="en-US" b="1" dirty="0">
                <a:ea typeface="MS PGothic" panose="020B0600070205080204" pitchFamily="34" charset="-128"/>
              </a:rPr>
              <a:t>do begin</a:t>
            </a:r>
            <a:br>
              <a:rPr lang="en-US" altLang="en-US" b="1" dirty="0">
                <a:ea typeface="MS PGothic" panose="020B0600070205080204" pitchFamily="34" charset="-128"/>
              </a:rPr>
            </a:br>
            <a:r>
              <a:rPr lang="en-US" altLang="en-US" b="1" dirty="0">
                <a:ea typeface="MS PGothic" panose="020B0600070205080204" pitchFamily="34" charset="-128"/>
              </a:rPr>
              <a:t>			for each</a:t>
            </a:r>
            <a:r>
              <a:rPr lang="en-US" altLang="en-US" dirty="0">
                <a:ea typeface="MS PGothic" panose="020B0600070205080204" pitchFamily="34" charset="-128"/>
              </a:rPr>
              <a:t>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</a:rPr>
              <a:t>in </a:t>
            </a:r>
            <a:r>
              <a:rPr lang="en-US" altLang="en-US" i="1" dirty="0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>
                <a:ea typeface="MS PGothic" panose="020B0600070205080204" pitchFamily="34" charset="-128"/>
              </a:rPr>
              <a:t>r </a:t>
            </a:r>
            <a:r>
              <a:rPr lang="en-US" altLang="en-US" b="1" baseline="-25000" dirty="0">
                <a:ea typeface="MS PGothic" panose="020B0600070205080204" pitchFamily="34" charset="-128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</a:rPr>
              <a:t>do begin</a:t>
            </a:r>
            <a:br>
              <a:rPr lang="en-US" altLang="en-US" b="1" dirty="0">
                <a:ea typeface="MS PGothic" panose="020B0600070205080204" pitchFamily="34" charset="-128"/>
              </a:rPr>
            </a:br>
            <a:r>
              <a:rPr lang="en-US" altLang="en-US" b="1" dirty="0">
                <a:ea typeface="MS PGothic" panose="020B0600070205080204" pitchFamily="34" charset="-128"/>
              </a:rPr>
              <a:t>				for each </a:t>
            </a:r>
            <a:r>
              <a:rPr lang="en-US" altLang="en-US" dirty="0">
                <a:ea typeface="MS PGothic" panose="020B0600070205080204" pitchFamily="34" charset="-128"/>
              </a:rPr>
              <a:t>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</a:rPr>
              <a:t>in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</a:rPr>
              <a:t>do begin</a:t>
            </a:r>
            <a:br>
              <a:rPr lang="en-US" altLang="en-US" b="1" dirty="0">
                <a:ea typeface="MS PGothic" panose="020B0600070205080204" pitchFamily="34" charset="-128"/>
              </a:rPr>
            </a:br>
            <a:r>
              <a:rPr lang="en-US" altLang="en-US" b="1" dirty="0">
                <a:ea typeface="MS PGothic" panose="020B0600070205080204" pitchFamily="34" charset="-128"/>
              </a:rPr>
              <a:t>					</a:t>
            </a:r>
            <a:r>
              <a:rPr lang="en-US" altLang="en-US" dirty="0">
                <a:ea typeface="MS PGothic" panose="020B0600070205080204" pitchFamily="34" charset="-128"/>
              </a:rPr>
              <a:t>Check if (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 err="1">
                <a:ea typeface="MS PGothic" panose="020B0600070205080204" pitchFamily="34" charset="-128"/>
              </a:rPr>
              <a:t>,t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) </a:t>
            </a:r>
            <a:r>
              <a:rPr lang="en-US" altLang="en-US" dirty="0">
                <a:ea typeface="MS PGothic" panose="020B0600070205080204" pitchFamily="34" charset="-128"/>
              </a:rPr>
              <a:t>satisfy the join condition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					if they do, add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30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•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to the result.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				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end</a:t>
            </a:r>
            <a:b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			end</a:t>
            </a:r>
            <a:b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		end</a:t>
            </a:r>
            <a:b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	end</a:t>
            </a:r>
          </a:p>
        </p:txBody>
      </p:sp>
    </p:spTree>
    <p:extLst>
      <p:ext uri="{BB962C8B-B14F-4D97-AF65-F5344CB8AC3E}">
        <p14:creationId xmlns:p14="http://schemas.microsoft.com/office/powerpoint/2010/main" val="33183510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>
            <a:extLst>
              <a:ext uri="{FF2B5EF4-FFF2-40B4-BE49-F238E27FC236}">
                <a16:creationId xmlns:a16="http://schemas.microsoft.com/office/drawing/2014/main" id="{9D3A3C43-4D24-468B-AFB2-2FAEEE4552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Block Nested-Loop Join (Cont.)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57E4264-3916-4528-9C49-6A074457E9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4" y="873482"/>
            <a:ext cx="5618514" cy="335109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Worst case estimate: 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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block transfers + 2 *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seeks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Each block in the inner relation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is read once for each </a:t>
            </a:r>
            <a:r>
              <a:rPr lang="en-US" altLang="en-US" i="1" dirty="0">
                <a:ea typeface="MS PGothic" panose="020B0600070205080204" pitchFamily="34" charset="-128"/>
              </a:rPr>
              <a:t>block</a:t>
            </a:r>
            <a:r>
              <a:rPr lang="en-US" altLang="en-US" dirty="0">
                <a:ea typeface="MS PGothic" panose="020B0600070205080204" pitchFamily="34" charset="-128"/>
              </a:rPr>
              <a:t> in the outer relation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Best case: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+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block transfers + 2 seeks.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Improvements to nested loop and block nested loop algorithms: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 block nested-loop, use </a:t>
            </a:r>
            <a:r>
              <a:rPr lang="en-US" altLang="en-US" i="1" dirty="0">
                <a:ea typeface="MS PGothic" panose="020B0600070205080204" pitchFamily="34" charset="-128"/>
              </a:rPr>
              <a:t>M — </a:t>
            </a:r>
            <a:r>
              <a:rPr lang="en-US" altLang="en-US" dirty="0">
                <a:ea typeface="MS PGothic" panose="020B0600070205080204" pitchFamily="34" charset="-128"/>
              </a:rPr>
              <a:t>2 disk blocks as blocking unit for outer relations, where </a:t>
            </a:r>
            <a:r>
              <a:rPr lang="en-US" altLang="en-US" i="1" dirty="0">
                <a:ea typeface="MS PGothic" panose="020B0600070205080204" pitchFamily="34" charset="-128"/>
              </a:rPr>
              <a:t>M</a:t>
            </a:r>
            <a:r>
              <a:rPr lang="en-US" altLang="en-US" dirty="0">
                <a:ea typeface="MS PGothic" panose="020B0600070205080204" pitchFamily="34" charset="-128"/>
              </a:rPr>
              <a:t> = memory size in blocks; use remaining two blocks to buffer inner relation and output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 Cost = 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(M-2)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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block transfers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+</a:t>
            </a:r>
            <a:b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              2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(M-2)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seeks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If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 attribute forms a key or inner relation, stop inner loop on first match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Scan inner loop forward and backward alternately, to make use of the blocks remaining in buffer (with LRU replacement)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Use index on inner relation if available (next slide)</a:t>
            </a:r>
          </a:p>
        </p:txBody>
      </p:sp>
    </p:spTree>
    <p:extLst>
      <p:ext uri="{BB962C8B-B14F-4D97-AF65-F5344CB8AC3E}">
        <p14:creationId xmlns:p14="http://schemas.microsoft.com/office/powerpoint/2010/main" val="195808059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>
            <a:extLst>
              <a:ext uri="{FF2B5EF4-FFF2-40B4-BE49-F238E27FC236}">
                <a16:creationId xmlns:a16="http://schemas.microsoft.com/office/drawing/2014/main" id="{AC6F6974-A8C7-4393-82EB-2846C81D08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ea typeface="MS PGothic" panose="020B0600070205080204" pitchFamily="34" charset="-128"/>
              </a:rPr>
              <a:t>Indexed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 Nested-Loop Join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D40F014-D3E9-4914-80EE-CCDD23D009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5" y="860166"/>
            <a:ext cx="5413334" cy="3378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Index lookups can replace file scans if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join is an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 or natural join and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an index is available on the inner relation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 join attribute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Can construct an index just to compute a join.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in the outer relation </a:t>
            </a:r>
            <a:r>
              <a:rPr lang="en-US" altLang="en-US" i="1" dirty="0">
                <a:ea typeface="MS PGothic" panose="020B0600070205080204" pitchFamily="34" charset="-128"/>
              </a:rPr>
              <a:t>r,</a:t>
            </a:r>
            <a:r>
              <a:rPr lang="en-US" altLang="en-US" dirty="0">
                <a:ea typeface="MS PGothic" panose="020B0600070205080204" pitchFamily="34" charset="-128"/>
              </a:rPr>
              <a:t> use the index to look up tuples in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that satisfy the join condition with tuple </a:t>
            </a:r>
            <a:r>
              <a:rPr lang="en-US" altLang="en-US" i="1" dirty="0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Worst case:  buffer has space for only one page of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, and, for each tuple in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, we perform an index lookup on </a:t>
            </a:r>
            <a:r>
              <a:rPr lang="en-US" altLang="en-US" i="1" dirty="0">
                <a:ea typeface="MS PGothic" panose="020B0600070205080204" pitchFamily="34" charset="-128"/>
              </a:rPr>
              <a:t>s.</a:t>
            </a:r>
            <a:endParaRPr lang="en-US" altLang="en-US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Cost of the join: 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+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) + </a:t>
            </a:r>
            <a:r>
              <a:rPr lang="en-US" altLang="en-US" i="1" dirty="0" err="1">
                <a:ea typeface="MS PGothic" panose="020B0600070205080204" pitchFamily="34" charset="-128"/>
              </a:rPr>
              <a:t>n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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is the cost of traversing index and fetching all matching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tuples for one tuple or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can be estimated as cost of a single selection on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using the join condition.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indices are available on join attributes of both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and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s,</a:t>
            </a:r>
            <a:b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use the relation with fewer tuples as the outer relation.</a:t>
            </a:r>
          </a:p>
        </p:txBody>
      </p:sp>
    </p:spTree>
    <p:extLst>
      <p:ext uri="{BB962C8B-B14F-4D97-AF65-F5344CB8AC3E}">
        <p14:creationId xmlns:p14="http://schemas.microsoft.com/office/powerpoint/2010/main" val="32238959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>
            <a:extLst>
              <a:ext uri="{FF2B5EF4-FFF2-40B4-BE49-F238E27FC236}">
                <a16:creationId xmlns:a16="http://schemas.microsoft.com/office/drawing/2014/main" id="{E260B1DB-F028-424C-8475-29B2DDDA21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Example of Nested-Loop Join Costs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DCE07011-A9E6-40D9-A07C-CCA35253E4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38940"/>
            <a:ext cx="5706824" cy="3485333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Compute </a:t>
            </a:r>
            <a:r>
              <a:rPr lang="en-US" altLang="en-US" i="1" dirty="0">
                <a:ea typeface="MS PGothic" panose="020B0600070205080204" pitchFamily="34" charset="-128"/>
              </a:rPr>
              <a:t>student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takes, </a:t>
            </a:r>
            <a:r>
              <a:rPr lang="en-US" altLang="en-US" dirty="0">
                <a:ea typeface="MS PGothic" panose="020B0600070205080204" pitchFamily="34" charset="-128"/>
              </a:rPr>
              <a:t>with </a:t>
            </a:r>
            <a:r>
              <a:rPr lang="en-US" altLang="en-US" i="1" dirty="0">
                <a:ea typeface="MS PGothic" panose="020B0600070205080204" pitchFamily="34" charset="-128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</a:rPr>
              <a:t> as the outer relation.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Let </a:t>
            </a:r>
            <a:r>
              <a:rPr lang="en-US" altLang="en-US" i="1" dirty="0">
                <a:ea typeface="MS PGothic" panose="020B0600070205080204" pitchFamily="34" charset="-128"/>
              </a:rPr>
              <a:t>takes</a:t>
            </a:r>
            <a:r>
              <a:rPr lang="en-US" altLang="en-US" dirty="0">
                <a:ea typeface="MS PGothic" panose="020B0600070205080204" pitchFamily="34" charset="-128"/>
              </a:rPr>
              <a:t> have a primary B</a:t>
            </a:r>
            <a:r>
              <a:rPr lang="en-US" altLang="en-US" baseline="30000" dirty="0">
                <a:ea typeface="MS PGothic" panose="020B0600070205080204" pitchFamily="34" charset="-128"/>
              </a:rPr>
              <a:t>+</a:t>
            </a:r>
            <a:r>
              <a:rPr lang="en-US" altLang="en-US" dirty="0">
                <a:ea typeface="MS PGothic" panose="020B0600070205080204" pitchFamily="34" charset="-128"/>
              </a:rPr>
              <a:t>-tree index on the attribute </a:t>
            </a:r>
            <a:r>
              <a:rPr lang="en-US" altLang="en-US" i="1" dirty="0">
                <a:ea typeface="MS PGothic" panose="020B0600070205080204" pitchFamily="34" charset="-128"/>
              </a:rPr>
              <a:t>ID, </a:t>
            </a:r>
            <a:r>
              <a:rPr lang="en-US" altLang="en-US" dirty="0">
                <a:ea typeface="MS PGothic" panose="020B0600070205080204" pitchFamily="34" charset="-128"/>
              </a:rPr>
              <a:t>which contains 20 entries in each index node.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Since</a:t>
            </a:r>
            <a:r>
              <a:rPr lang="en-US" altLang="en-US" i="1" dirty="0">
                <a:ea typeface="MS PGothic" panose="020B0600070205080204" pitchFamily="34" charset="-128"/>
              </a:rPr>
              <a:t> takes </a:t>
            </a:r>
            <a:r>
              <a:rPr lang="en-US" altLang="en-US" dirty="0">
                <a:ea typeface="MS PGothic" panose="020B0600070205080204" pitchFamily="34" charset="-128"/>
              </a:rPr>
              <a:t>has 10,000 tuples, the height of the tree is 4, and one more access is needed to find the actual data</a:t>
            </a:r>
          </a:p>
          <a:p>
            <a:r>
              <a:rPr lang="en-US" altLang="en-US" i="1" dirty="0">
                <a:ea typeface="MS PGothic" panose="020B0600070205080204" pitchFamily="34" charset="-128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</a:rPr>
              <a:t> has 5000 tuples</a:t>
            </a:r>
          </a:p>
          <a:p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Cost of block nested loops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400*100 + 100 =  40,100 block transfers + 2 * 100 = 200 seeks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assuming worst case memory 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may be significantly less with more memory</a:t>
            </a:r>
          </a:p>
          <a:p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Cost of indexed nested loops join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100 + 5000 * 5 = 25,100  block transfers and seeks.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CPU cost likely to be less than that for block nested loops join </a:t>
            </a:r>
          </a:p>
        </p:txBody>
      </p:sp>
    </p:spTree>
    <p:extLst>
      <p:ext uri="{BB962C8B-B14F-4D97-AF65-F5344CB8AC3E}">
        <p14:creationId xmlns:p14="http://schemas.microsoft.com/office/powerpoint/2010/main" val="357650028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>
            <a:extLst>
              <a:ext uri="{FF2B5EF4-FFF2-40B4-BE49-F238E27FC236}">
                <a16:creationId xmlns:a16="http://schemas.microsoft.com/office/drawing/2014/main" id="{0543EE86-49A1-4B2E-A768-5258983E98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ea typeface="MS PGothic" panose="020B0600070205080204" pitchFamily="34" charset="-128"/>
              </a:rPr>
              <a:t>Merge-Join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A970AC8B-5F83-483D-AF83-922F8CEC98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2142" y="945298"/>
            <a:ext cx="5955021" cy="1902979"/>
          </a:xfrm>
        </p:spPr>
        <p:txBody>
          <a:bodyPr/>
          <a:lstStyle/>
          <a:p>
            <a:pPr marL="0" indent="0">
              <a:lnSpc>
                <a:spcPct val="60000"/>
              </a:lnSpc>
              <a:buNone/>
            </a:pP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1.   </a:t>
            </a:r>
            <a:r>
              <a:rPr lang="en-US" altLang="en-US" dirty="0">
                <a:ea typeface="MS PGothic" panose="020B0600070205080204" pitchFamily="34" charset="-128"/>
              </a:rPr>
              <a:t>Sort both relations on their join attribute (if not already sorted on the join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en-US" dirty="0">
                <a:ea typeface="MS PGothic" panose="020B0600070205080204" pitchFamily="34" charset="-128"/>
              </a:rPr>
              <a:t>      attributes).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2.   </a:t>
            </a:r>
            <a:r>
              <a:rPr lang="en-US" altLang="en-US" dirty="0">
                <a:ea typeface="MS PGothic" panose="020B0600070205080204" pitchFamily="34" charset="-128"/>
              </a:rPr>
              <a:t>Merge the sorted relations to join them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1.   </a:t>
            </a:r>
            <a:r>
              <a:rPr lang="en-US" altLang="en-US" dirty="0">
                <a:ea typeface="MS PGothic" panose="020B0600070205080204" pitchFamily="34" charset="-128"/>
              </a:rPr>
              <a:t>Join step is similar to the merge stage of the sort-merge algorithm.  </a:t>
            </a:r>
          </a:p>
          <a:p>
            <a:pPr marL="342900" lvl="1" indent="0">
              <a:lnSpc>
                <a:spcPct val="6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2.   </a:t>
            </a:r>
            <a:r>
              <a:rPr lang="en-US" altLang="en-US" dirty="0">
                <a:ea typeface="MS PGothic" panose="020B0600070205080204" pitchFamily="34" charset="-128"/>
              </a:rPr>
              <a:t>Main difference is handling of duplicate values in join attribute — </a:t>
            </a:r>
          </a:p>
          <a:p>
            <a:pPr marL="342900" lvl="1" indent="0">
              <a:lnSpc>
                <a:spcPct val="60000"/>
              </a:lnSpc>
              <a:buNone/>
            </a:pPr>
            <a:r>
              <a:rPr lang="en-US" altLang="en-US" dirty="0">
                <a:ea typeface="MS PGothic" panose="020B0600070205080204" pitchFamily="34" charset="-128"/>
              </a:rPr>
              <a:t>      every pair with same value on join attribute must be matched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3.   </a:t>
            </a:r>
            <a:r>
              <a:rPr lang="en-US" altLang="en-US" dirty="0">
                <a:ea typeface="MS PGothic" panose="020B0600070205080204" pitchFamily="34" charset="-128"/>
              </a:rPr>
              <a:t>Detailed algorithm in book</a:t>
            </a:r>
          </a:p>
        </p:txBody>
      </p:sp>
      <p:pic>
        <p:nvPicPr>
          <p:cNvPr id="64516" name="Picture 10">
            <a:extLst>
              <a:ext uri="{FF2B5EF4-FFF2-40B4-BE49-F238E27FC236}">
                <a16:creationId xmlns:a16="http://schemas.microsoft.com/office/drawing/2014/main" id="{EB9A4822-0DB7-4C8A-88DB-460E67E7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630" y="2487323"/>
            <a:ext cx="1637617" cy="164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0744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Compilation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68453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488752"/>
            <a:ext cx="6616700" cy="2159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33800" y="514350"/>
            <a:ext cx="6324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111111"/>
                </a:solidFill>
                <a:latin typeface="Amazon Ember" charset="0"/>
              </a:rPr>
              <a:t>Database Systems: The Complete Book (2nd Edition) </a:t>
            </a:r>
            <a:r>
              <a:rPr lang="en-US" sz="1100" dirty="0">
                <a:solidFill>
                  <a:srgbClr val="555555"/>
                </a:solidFill>
                <a:latin typeface="Amazon Ember" charset="0"/>
              </a:rPr>
              <a:t>2nd Edition</a:t>
            </a:r>
            <a:endParaRPr lang="en-US" sz="1100" b="1" dirty="0">
              <a:solidFill>
                <a:srgbClr val="111111"/>
              </a:solidFill>
              <a:latin typeface="Amazon Ember" charset="0"/>
            </a:endParaRPr>
          </a:p>
          <a:p>
            <a:r>
              <a:rPr lang="en-US" sz="1100" dirty="0">
                <a:solidFill>
                  <a:srgbClr val="111111"/>
                </a:solidFill>
                <a:latin typeface="Amazon Ember" charset="0"/>
              </a:rPr>
              <a:t>by </a:t>
            </a:r>
            <a:r>
              <a:rPr lang="en-US" sz="1100" dirty="0">
                <a:solidFill>
                  <a:srgbClr val="0066C0"/>
                </a:solidFill>
                <a:latin typeface="Amazon Ember" charset="0"/>
                <a:hlinkClick r:id="rId4"/>
              </a:rPr>
              <a:t>Hector Garcia-Molina</a:t>
            </a:r>
            <a:r>
              <a:rPr lang="en-US" sz="11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1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100" dirty="0">
                <a:solidFill>
                  <a:srgbClr val="0066C0"/>
                </a:solidFill>
                <a:latin typeface="Amazon Ember" charset="0"/>
                <a:hlinkClick r:id="rId5"/>
              </a:rPr>
              <a:t>Jeffrey D. Ullman</a:t>
            </a:r>
            <a:r>
              <a:rPr lang="en-US" sz="11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1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100" dirty="0">
                <a:solidFill>
                  <a:srgbClr val="0066C0"/>
                </a:solidFill>
                <a:latin typeface="Amazon Ember" charset="0"/>
                <a:hlinkClick r:id="rId6"/>
              </a:rPr>
              <a:t>Jennifer Widom</a:t>
            </a:r>
            <a:r>
              <a:rPr lang="en-US" sz="11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100" dirty="0">
                <a:solidFill>
                  <a:srgbClr val="555555"/>
                </a:solidFill>
                <a:latin typeface="Amazon Ember" charset="0"/>
              </a:rPr>
              <a:t>(Author)</a:t>
            </a:r>
            <a:endParaRPr lang="en-US" sz="1100" b="0" i="0" dirty="0">
              <a:solidFill>
                <a:srgbClr val="111111"/>
              </a:solidFill>
              <a:effectLst/>
              <a:latin typeface="Amazon Emb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160932"/>
      </p:ext>
    </p:extLst>
  </p:cSld>
  <p:clrMapOvr>
    <a:masterClrMapping/>
  </p:clrMapOvr>
  <p:transition spd="med"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>
            <a:extLst>
              <a:ext uri="{FF2B5EF4-FFF2-40B4-BE49-F238E27FC236}">
                <a16:creationId xmlns:a16="http://schemas.microsoft.com/office/drawing/2014/main" id="{13E438D7-C598-4EDA-9E3F-8B9987EC8F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Merge-Join (Cont.)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B2137334-2ACC-454C-B8E0-4D48367141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73920"/>
            <a:ext cx="5598539" cy="3222834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Can be used only for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-joins and natural joins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Each block needs to be read only once (assuming all tuples for any given value of the join attributes fit in memory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Thus the cost of merge join is: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 block transfers  +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+ 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 seeks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342900" lvl="1" indent="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       + the cost of sorting if relations are unsorted.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hybrid merge-join</a:t>
            </a:r>
            <a:r>
              <a:rPr lang="en-US" altLang="en-US" b="1" dirty="0">
                <a:ea typeface="MS PGothic" panose="020B0600070205080204" pitchFamily="34" charset="-128"/>
              </a:rPr>
              <a:t>: </a:t>
            </a:r>
            <a:r>
              <a:rPr lang="en-US" altLang="en-US" dirty="0">
                <a:ea typeface="MS PGothic" panose="020B0600070205080204" pitchFamily="34" charset="-128"/>
              </a:rPr>
              <a:t>If one relation is sorted, and the other has a secondary B</a:t>
            </a:r>
            <a:r>
              <a:rPr lang="en-US" altLang="en-US" baseline="30000" dirty="0">
                <a:ea typeface="MS PGothic" panose="020B0600070205080204" pitchFamily="34" charset="-128"/>
              </a:rPr>
              <a:t>+</a:t>
            </a:r>
            <a:r>
              <a:rPr lang="en-US" altLang="en-US" dirty="0">
                <a:ea typeface="MS PGothic" panose="020B0600070205080204" pitchFamily="34" charset="-128"/>
              </a:rPr>
              <a:t>-tree index on the join attribute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Merge the sorted relation with the leaf entries of the B</a:t>
            </a:r>
            <a:r>
              <a:rPr lang="en-US" altLang="en-US" baseline="30000" dirty="0">
                <a:ea typeface="MS PGothic" panose="020B0600070205080204" pitchFamily="34" charset="-128"/>
              </a:rPr>
              <a:t>+</a:t>
            </a:r>
            <a:r>
              <a:rPr lang="en-US" altLang="en-US" dirty="0">
                <a:ea typeface="MS PGothic" panose="020B0600070205080204" pitchFamily="34" charset="-128"/>
              </a:rPr>
              <a:t>-tree 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Sort the result on the addresses of the unsorted relation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 tuples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Scan the unsorted relation in physical address order and merge with previous result, to replace addresses by the actual 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Sequential scan more efficient than random lookup</a:t>
            </a:r>
          </a:p>
        </p:txBody>
      </p:sp>
    </p:spTree>
    <p:extLst>
      <p:ext uri="{BB962C8B-B14F-4D97-AF65-F5344CB8AC3E}">
        <p14:creationId xmlns:p14="http://schemas.microsoft.com/office/powerpoint/2010/main" val="11049413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>
            <a:extLst>
              <a:ext uri="{FF2B5EF4-FFF2-40B4-BE49-F238E27FC236}">
                <a16:creationId xmlns:a16="http://schemas.microsoft.com/office/drawing/2014/main" id="{E449C0D3-B1B5-442F-8C15-9D1470DE1E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ea typeface="MS PGothic" panose="020B0600070205080204" pitchFamily="34" charset="-128"/>
              </a:rPr>
              <a:t>Hash-Join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74D9820F-1360-4789-A03A-243DEC7442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4" y="883509"/>
            <a:ext cx="5666172" cy="2590612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Applicable for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-joins and natural joins.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 hash function</a:t>
            </a:r>
            <a:r>
              <a:rPr lang="en-US" altLang="en-US" i="1" dirty="0">
                <a:ea typeface="MS PGothic" panose="020B0600070205080204" pitchFamily="34" charset="-128"/>
              </a:rPr>
              <a:t> h</a:t>
            </a:r>
            <a:r>
              <a:rPr lang="en-US" altLang="en-US" dirty="0">
                <a:ea typeface="MS PGothic" panose="020B0600070205080204" pitchFamily="34" charset="-128"/>
              </a:rPr>
              <a:t> is used to partition tuples of both relations </a:t>
            </a:r>
          </a:p>
          <a:p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dirty="0">
                <a:ea typeface="MS PGothic" panose="020B0600070205080204" pitchFamily="34" charset="-128"/>
              </a:rPr>
              <a:t> maps </a:t>
            </a:r>
            <a:r>
              <a:rPr lang="en-US" altLang="en-US" i="1" dirty="0" err="1">
                <a:ea typeface="MS PGothic" panose="020B0600070205080204" pitchFamily="34" charset="-128"/>
              </a:rPr>
              <a:t>JoinAttrs</a:t>
            </a:r>
            <a:r>
              <a:rPr lang="en-US" altLang="en-US" dirty="0">
                <a:ea typeface="MS PGothic" panose="020B0600070205080204" pitchFamily="34" charset="-128"/>
              </a:rPr>
              <a:t> values to {0, 1, ...,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}, where </a:t>
            </a:r>
            <a:r>
              <a:rPr lang="en-US" altLang="en-US" i="1" dirty="0" err="1">
                <a:ea typeface="MS PGothic" panose="020B0600070205080204" pitchFamily="34" charset="-128"/>
              </a:rPr>
              <a:t>JoinAttrs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denotes the common attributes of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used in the natural join. 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0</a:t>
            </a:r>
            <a:r>
              <a:rPr lang="en-US" altLang="en-US" i="1" dirty="0">
                <a:ea typeface="MS PGothic" panose="020B0600070205080204" pitchFamily="34" charset="-128"/>
              </a:rPr>
              <a:t>, 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1</a:t>
            </a:r>
            <a:r>
              <a:rPr lang="en-US" altLang="en-US" i="1" dirty="0">
                <a:ea typeface="MS PGothic" panose="020B0600070205080204" pitchFamily="34" charset="-128"/>
              </a:rPr>
              <a:t>, . . .,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denote partitions of 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US" altLang="en-US" dirty="0">
                <a:ea typeface="MS PGothic" panose="020B0600070205080204" pitchFamily="34" charset="-128"/>
              </a:rPr>
              <a:t>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 r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is put in partition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where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= h(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[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JoinAttrs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]).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0</a:t>
            </a:r>
            <a:r>
              <a:rPr lang="en-US" altLang="en-US" i="1" dirty="0">
                <a:ea typeface="MS PGothic" panose="020B0600070205080204" pitchFamily="34" charset="-128"/>
              </a:rPr>
              <a:t>,, 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1</a:t>
            </a:r>
            <a:r>
              <a:rPr lang="en-US" altLang="en-US" i="1" dirty="0">
                <a:ea typeface="MS PGothic" panose="020B0600070205080204" pitchFamily="34" charset="-128"/>
              </a:rPr>
              <a:t>. . .,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denotes partitions of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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is put in partition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, where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= h(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[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JoinAttrs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]).</a:t>
            </a:r>
          </a:p>
          <a:p>
            <a:r>
              <a:rPr lang="en-US" altLang="en-US" i="1" dirty="0">
                <a:ea typeface="MS PGothic" panose="020B0600070205080204" pitchFamily="34" charset="-128"/>
              </a:rPr>
              <a:t>Note: </a:t>
            </a:r>
            <a:r>
              <a:rPr lang="en-US" altLang="en-US" dirty="0">
                <a:ea typeface="MS PGothic" panose="020B0600070205080204" pitchFamily="34" charset="-128"/>
              </a:rPr>
              <a:t>In book,  Figure 12.10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  </a:t>
            </a:r>
            <a:r>
              <a:rPr lang="en-US" altLang="en-US" dirty="0">
                <a:ea typeface="MS PGothic" panose="020B0600070205080204" pitchFamily="34" charset="-128"/>
              </a:rPr>
              <a:t>is denoted as </a:t>
            </a:r>
            <a:r>
              <a:rPr lang="en-US" altLang="en-US" i="1" dirty="0" err="1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ri</a:t>
            </a:r>
            <a:r>
              <a:rPr lang="en-US" altLang="en-US" i="1" baseline="-25000" dirty="0">
                <a:ea typeface="MS PGothic" panose="020B0600070205080204" pitchFamily="34" charset="-128"/>
              </a:rPr>
              <a:t>,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is denoted as </a:t>
            </a:r>
            <a:r>
              <a:rPr lang="en-US" altLang="en-US" i="1" dirty="0" err="1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baseline="-25000" dirty="0">
                <a:ea typeface="MS PGothic" panose="020B0600070205080204" pitchFamily="34" charset="-128"/>
              </a:rPr>
              <a:t>  </a:t>
            </a:r>
            <a:r>
              <a:rPr lang="en-US" altLang="en-US" dirty="0">
                <a:ea typeface="MS PGothic" panose="020B0600070205080204" pitchFamily="34" charset="-128"/>
              </a:rPr>
              <a:t>and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i="1" dirty="0">
                <a:ea typeface="MS PGothic" panose="020B0600070205080204" pitchFamily="34" charset="-128"/>
              </a:rPr>
              <a:t> n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is denoted as </a:t>
            </a:r>
            <a:r>
              <a:rPr lang="en-US" altLang="en-US" i="1" dirty="0" err="1">
                <a:ea typeface="MS PGothic" panose="020B0600070205080204" pitchFamily="34" charset="-128"/>
              </a:rPr>
              <a:t>n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. </a:t>
            </a:r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49715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>
            <a:extLst>
              <a:ext uri="{FF2B5EF4-FFF2-40B4-BE49-F238E27FC236}">
                <a16:creationId xmlns:a16="http://schemas.microsoft.com/office/drawing/2014/main" id="{74E34440-0C98-4ADA-BA4C-BAEBEDF01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(Cont.)</a:t>
            </a:r>
          </a:p>
        </p:txBody>
      </p:sp>
      <p:pic>
        <p:nvPicPr>
          <p:cNvPr id="70659" name="Picture 8">
            <a:extLst>
              <a:ext uri="{FF2B5EF4-FFF2-40B4-BE49-F238E27FC236}">
                <a16:creationId xmlns:a16="http://schemas.microsoft.com/office/drawing/2014/main" id="{EBE0E4E7-07C2-4B72-9B27-F9B80E26A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38" y="1031296"/>
            <a:ext cx="3064355" cy="308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1506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>
            <a:extLst>
              <a:ext uri="{FF2B5EF4-FFF2-40B4-BE49-F238E27FC236}">
                <a16:creationId xmlns:a16="http://schemas.microsoft.com/office/drawing/2014/main" id="{48CAA5AF-67A3-4585-9C6F-0592EA7C4C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(Cont.)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2BB958A5-6618-4B98-BAA4-FEA5A4750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5" y="826874"/>
            <a:ext cx="5646199" cy="1474167"/>
          </a:xfrm>
        </p:spPr>
        <p:txBody>
          <a:bodyPr/>
          <a:lstStyle/>
          <a:p>
            <a:r>
              <a:rPr lang="en-US" altLang="en-US" i="1" dirty="0">
                <a:ea typeface="MS PGothic" panose="020B0600070205080204" pitchFamily="34" charset="-128"/>
              </a:rPr>
              <a:t>r  </a:t>
            </a:r>
            <a:r>
              <a:rPr lang="en-US" altLang="en-US" dirty="0">
                <a:ea typeface="MS PGothic" panose="020B0600070205080204" pitchFamily="34" charset="-128"/>
              </a:rPr>
              <a:t>tuples in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need only to be compared with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tuples in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Need not be compared with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tuples in any other partition, since: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tuple and an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tuple that satisfy the join condition will have the same value for the join attributes.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If that value is hashed to some value </a:t>
            </a:r>
            <a:r>
              <a:rPr lang="en-US" altLang="en-US" i="1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, the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tuple has to be in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and the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tuple in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5964131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>
            <a:extLst>
              <a:ext uri="{FF2B5EF4-FFF2-40B4-BE49-F238E27FC236}">
                <a16:creationId xmlns:a16="http://schemas.microsoft.com/office/drawing/2014/main" id="{4C19BC0B-9814-430F-B171-DC17AF515F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Algorithm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63281CE-1FCD-42D4-BD4A-8D618E6CF0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01789" y="1141810"/>
            <a:ext cx="5402909" cy="2467664"/>
          </a:xfrm>
        </p:spPr>
        <p:txBody>
          <a:bodyPr/>
          <a:lstStyle/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1.	Partition the relation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using hashing function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dirty="0">
                <a:ea typeface="MS PGothic" panose="020B0600070205080204" pitchFamily="34" charset="-128"/>
              </a:rPr>
              <a:t>.  When partitioning a relation, one block of memory is reserved as the output buffer for each partition.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2.	Partition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similarly.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3.	For each </a:t>
            </a:r>
            <a:r>
              <a:rPr lang="en-US" altLang="en-US" i="1" dirty="0">
                <a:ea typeface="MS PGothic" panose="020B0600070205080204" pitchFamily="34" charset="-128"/>
              </a:rPr>
              <a:t>i: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552450" lvl="1" indent="-20955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(a)	Load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into memory and build an in-memory hash index on it using the join attribute.  This hash index uses a different hash function than the earlier one </a:t>
            </a:r>
            <a:r>
              <a:rPr lang="en-US" altLang="en-US" i="1" dirty="0">
                <a:ea typeface="MS PGothic" panose="020B0600070205080204" pitchFamily="34" charset="-128"/>
              </a:rPr>
              <a:t>h.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552450" lvl="1" indent="-20955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(b)	Read the tuples in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from the disk one by one.  For 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locate each matching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using the in-memory hash index.  Output the concatenation of their attributes.</a:t>
            </a:r>
          </a:p>
        </p:txBody>
      </p:sp>
      <p:sp>
        <p:nvSpPr>
          <p:cNvPr id="74756" name="Text Box 4">
            <a:extLst>
              <a:ext uri="{FF2B5EF4-FFF2-40B4-BE49-F238E27FC236}">
                <a16:creationId xmlns:a16="http://schemas.microsoft.com/office/drawing/2014/main" id="{45789630-8926-4A06-8E70-2E740D63B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193" y="867762"/>
            <a:ext cx="3825734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The hash-join of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r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and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is computed as follows.</a:t>
            </a:r>
          </a:p>
        </p:txBody>
      </p:sp>
      <p:sp>
        <p:nvSpPr>
          <p:cNvPr id="74757" name="Text Box 5">
            <a:extLst>
              <a:ext uri="{FF2B5EF4-FFF2-40B4-BE49-F238E27FC236}">
                <a16:creationId xmlns:a16="http://schemas.microsoft.com/office/drawing/2014/main" id="{692CBE19-D556-4D45-83B8-A73BB61FE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1717" y="3710031"/>
            <a:ext cx="5690528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Relation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is called the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build input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and 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r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is called the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probe input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73066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>
            <a:extLst>
              <a:ext uri="{FF2B5EF4-FFF2-40B4-BE49-F238E27FC236}">
                <a16:creationId xmlns:a16="http://schemas.microsoft.com/office/drawing/2014/main" id="{AF20C07A-BC1B-42FB-A66A-3B1318B3D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algorithm (Cont.)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E22CD1C5-A5E7-4586-9733-7EBAE6D110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6" y="826873"/>
            <a:ext cx="5639540" cy="3107453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The value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and the hash function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dirty="0">
                <a:ea typeface="MS PGothic" panose="020B0600070205080204" pitchFamily="34" charset="-128"/>
              </a:rPr>
              <a:t> is chosen such that each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should fit in memory.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Typically n is chosen as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dirty="0" err="1">
                <a:ea typeface="MS PGothic" panose="020B0600070205080204" pitchFamily="34" charset="-128"/>
              </a:rPr>
              <a:t>b</a:t>
            </a:r>
            <a:r>
              <a:rPr lang="en-US" altLang="en-US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/M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</a:t>
            </a:r>
            <a:r>
              <a:rPr lang="en-US" altLang="en-US" dirty="0">
                <a:ea typeface="MS PGothic" panose="020B0600070205080204" pitchFamily="34" charset="-128"/>
              </a:rPr>
              <a:t> * f  where f is a </a:t>
            </a:r>
            <a:r>
              <a:rPr lang="ja-JP" altLang="en-US" dirty="0">
                <a:ea typeface="MS PGothic" panose="020B0600070205080204" pitchFamily="34" charset="-128"/>
              </a:rPr>
              <a:t>“</a:t>
            </a:r>
            <a:r>
              <a:rPr lang="en-US" altLang="ja-JP" b="1" dirty="0">
                <a:solidFill>
                  <a:srgbClr val="002060"/>
                </a:solidFill>
                <a:ea typeface="MS PGothic" panose="020B0600070205080204" pitchFamily="34" charset="-128"/>
              </a:rPr>
              <a:t>fudge factor</a:t>
            </a:r>
            <a:r>
              <a:rPr lang="ja-JP" altLang="en-US" dirty="0">
                <a:ea typeface="MS PGothic" panose="020B0600070205080204" pitchFamily="34" charset="-128"/>
              </a:rPr>
              <a:t>”</a:t>
            </a:r>
            <a:r>
              <a:rPr lang="en-US" altLang="ja-JP" dirty="0">
                <a:ea typeface="MS PGothic" panose="020B0600070205080204" pitchFamily="34" charset="-128"/>
              </a:rPr>
              <a:t>, typically around 1.2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The probe relation partitions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need not fit in memory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Recursive partitioning</a:t>
            </a:r>
            <a:r>
              <a:rPr lang="en-US" altLang="en-US" b="1" i="1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required if number of partitions </a:t>
            </a:r>
            <a:r>
              <a:rPr lang="en-US" altLang="en-US" i="1" dirty="0">
                <a:ea typeface="MS PGothic" panose="020B0600070205080204" pitchFamily="34" charset="-128"/>
              </a:rPr>
              <a:t>n </a:t>
            </a:r>
            <a:r>
              <a:rPr lang="en-US" altLang="en-US" dirty="0">
                <a:ea typeface="MS PGothic" panose="020B0600070205080204" pitchFamily="34" charset="-128"/>
              </a:rPr>
              <a:t>is greater than number of pages </a:t>
            </a:r>
            <a:r>
              <a:rPr lang="en-US" altLang="en-US" i="1" dirty="0">
                <a:ea typeface="MS PGothic" panose="020B0600070205080204" pitchFamily="34" charset="-128"/>
              </a:rPr>
              <a:t>M</a:t>
            </a:r>
            <a:r>
              <a:rPr lang="en-US" altLang="en-US" dirty="0">
                <a:ea typeface="MS PGothic" panose="020B0600070205080204" pitchFamily="34" charset="-128"/>
              </a:rPr>
              <a:t> of memory.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instead of partitioning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ways, use</a:t>
            </a:r>
            <a:r>
              <a:rPr lang="en-US" altLang="en-US" i="1" dirty="0">
                <a:ea typeface="MS PGothic" panose="020B0600070205080204" pitchFamily="34" charset="-128"/>
              </a:rPr>
              <a:t>  M – </a:t>
            </a:r>
            <a:r>
              <a:rPr lang="en-US" altLang="en-US" dirty="0">
                <a:ea typeface="MS PGothic" panose="020B0600070205080204" pitchFamily="34" charset="-128"/>
              </a:rPr>
              <a:t>1 partitions for 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Further partition the </a:t>
            </a:r>
            <a:r>
              <a:rPr lang="en-US" altLang="en-US" i="1" dirty="0">
                <a:ea typeface="MS PGothic" panose="020B0600070205080204" pitchFamily="34" charset="-128"/>
              </a:rPr>
              <a:t>M – </a:t>
            </a:r>
            <a:r>
              <a:rPr lang="en-US" altLang="en-US" dirty="0">
                <a:ea typeface="MS PGothic" panose="020B0600070205080204" pitchFamily="34" charset="-128"/>
              </a:rPr>
              <a:t>1 partitions using a different hash function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Use same partitioning method on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Rarely required: e.g., with block size of 4 KB, recursive partitioning not needed for relations of &lt; 1GB with memory size of 2MB, or relations of &lt; 36 GB with memory of 12 MB</a:t>
            </a:r>
          </a:p>
        </p:txBody>
      </p:sp>
    </p:spTree>
    <p:extLst>
      <p:ext uri="{BB962C8B-B14F-4D97-AF65-F5344CB8AC3E}">
        <p14:creationId xmlns:p14="http://schemas.microsoft.com/office/powerpoint/2010/main" val="2519627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1026">
            <a:extLst>
              <a:ext uri="{FF2B5EF4-FFF2-40B4-BE49-F238E27FC236}">
                <a16:creationId xmlns:a16="http://schemas.microsoft.com/office/drawing/2014/main" id="{D42B7FD4-42ED-4237-9DF2-52B0BDCA6F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Handling of Overflows</a:t>
            </a:r>
          </a:p>
        </p:txBody>
      </p:sp>
      <p:sp>
        <p:nvSpPr>
          <p:cNvPr id="78851" name="Rectangle 1027">
            <a:extLst>
              <a:ext uri="{FF2B5EF4-FFF2-40B4-BE49-F238E27FC236}">
                <a16:creationId xmlns:a16="http://schemas.microsoft.com/office/drawing/2014/main" id="{EF56256C-BEFD-49B6-B765-56D6118FEC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5" y="840190"/>
            <a:ext cx="5726099" cy="3666922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Partitioning is said to be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skewed</a:t>
            </a:r>
            <a:r>
              <a:rPr lang="en-US" altLang="en-US" dirty="0">
                <a:ea typeface="MS PGothic" panose="020B0600070205080204" pitchFamily="34" charset="-128"/>
              </a:rPr>
              <a:t> if some partitions have significantly more tuples than some others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Hash-table overflow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occurs in partition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sz="1500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if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sz="1500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does not fit in memory.  Reasons could be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Many tuples in s with same value for join attributes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Bad hash function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Overflow resolution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can be done in build phase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Partition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sz="1500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is further partitioned using different hash function.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Partition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sz="1500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must be similarly partitioned.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Overflow avoidance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performs partitioning carefully to avoid overflows during build phase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E.g., partition build relation into many partitions, then combine them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Both approaches fail with large numbers of duplicates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Fallback option: use block nested loops join on overflowed  partitions</a:t>
            </a:r>
          </a:p>
        </p:txBody>
      </p:sp>
    </p:spTree>
    <p:extLst>
      <p:ext uri="{BB962C8B-B14F-4D97-AF65-F5344CB8AC3E}">
        <p14:creationId xmlns:p14="http://schemas.microsoft.com/office/powerpoint/2010/main" val="12358592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>
            <a:extLst>
              <a:ext uri="{FF2B5EF4-FFF2-40B4-BE49-F238E27FC236}">
                <a16:creationId xmlns:a16="http://schemas.microsoft.com/office/drawing/2014/main" id="{D3F5826D-9034-43DA-8D33-561C155084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Cost of Hash-Join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112729D-780E-4613-BAB2-2D6AD9A425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3" y="926137"/>
            <a:ext cx="5646197" cy="3044288"/>
          </a:xfrm>
        </p:spPr>
        <p:txBody>
          <a:bodyPr/>
          <a:lstStyle/>
          <a:p>
            <a:pPr>
              <a:tabLst>
                <a:tab pos="2359819" algn="ctr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If recursive partitioning is not required: cost of hash join is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  3(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)</a:t>
            </a:r>
            <a:r>
              <a:rPr lang="en-US" altLang="en-US" dirty="0">
                <a:ea typeface="MS PGothic" panose="020B0600070205080204" pitchFamily="34" charset="-128"/>
              </a:rPr>
              <a:t> +4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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n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block transfers +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     2( 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+ 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)  seeks</a:t>
            </a:r>
            <a:endParaRPr lang="en-US" altLang="en-US" i="1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>
              <a:tabLst>
                <a:tab pos="2359819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recursive partitioning required:</a:t>
            </a:r>
          </a:p>
          <a:p>
            <a:pPr lvl="1">
              <a:tabLst>
                <a:tab pos="2359819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number of passes required for partitioning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build relation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to less than M blocks per partition is 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log</a:t>
            </a:r>
            <a:r>
              <a:rPr lang="en-US" altLang="en-US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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M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/bb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–1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/M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)</a:t>
            </a:r>
          </a:p>
          <a:p>
            <a:pPr lvl="1">
              <a:tabLst>
                <a:tab pos="2359819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best to choose the smaller relation as the build relation.</a:t>
            </a:r>
          </a:p>
          <a:p>
            <a:pPr lvl="1">
              <a:tabLst>
                <a:tab pos="2359819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Total cost estimate is: 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  </a:t>
            </a:r>
            <a:r>
              <a:rPr lang="en-US" altLang="en-US" dirty="0">
                <a:ea typeface="MS PGothic" panose="020B0600070205080204" pitchFamily="34" charset="-128"/>
              </a:rPr>
              <a:t>2</a:t>
            </a:r>
            <a:r>
              <a:rPr lang="en-US" altLang="en-US" i="1" dirty="0">
                <a:ea typeface="MS PGothic" panose="020B0600070205080204" pitchFamily="34" charset="-128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)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log</a:t>
            </a:r>
            <a:r>
              <a:rPr lang="en-US" altLang="en-US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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M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/bb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–1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/M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)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block transfers + 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  2(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+ 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) 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log</a:t>
            </a:r>
            <a:r>
              <a:rPr lang="en-US" altLang="en-US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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M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/bb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–1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/M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  seeks</a:t>
            </a:r>
            <a:endParaRPr lang="en-US" altLang="en-US" i="1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>
              <a:tabLst>
                <a:tab pos="2359819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the entire build input can be kept in main memory no partitioning is required</a:t>
            </a:r>
          </a:p>
          <a:p>
            <a:pPr lvl="1">
              <a:tabLst>
                <a:tab pos="2359819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Cost estimate goes down to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+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48970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>
            <a:extLst>
              <a:ext uri="{FF2B5EF4-FFF2-40B4-BE49-F238E27FC236}">
                <a16:creationId xmlns:a16="http://schemas.microsoft.com/office/drawing/2014/main" id="{3013F738-F002-4DED-94F4-70D33E2E26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Example of Cost of Hash-Join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CA1131E9-EC56-4C6B-87F1-FD17ADD65D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95257" y="1240956"/>
            <a:ext cx="5292875" cy="2278282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Assume that memory size is 20 blocks</a:t>
            </a:r>
          </a:p>
          <a:p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instructor</a:t>
            </a:r>
            <a:r>
              <a:rPr lang="en-US" altLang="en-US" dirty="0">
                <a:ea typeface="MS PGothic" panose="020B0600070205080204" pitchFamily="34" charset="-128"/>
              </a:rPr>
              <a:t>= 100 and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teaches</a:t>
            </a:r>
            <a:r>
              <a:rPr lang="en-US" altLang="en-US" dirty="0">
                <a:ea typeface="MS PGothic" panose="020B0600070205080204" pitchFamily="34" charset="-128"/>
              </a:rPr>
              <a:t> = 400.</a:t>
            </a:r>
          </a:p>
          <a:p>
            <a:r>
              <a:rPr lang="en-US" altLang="en-US" i="1" dirty="0">
                <a:ea typeface="MS PGothic" panose="020B0600070205080204" pitchFamily="34" charset="-128"/>
              </a:rPr>
              <a:t>instructor </a:t>
            </a:r>
            <a:r>
              <a:rPr lang="en-US" altLang="en-US" dirty="0">
                <a:ea typeface="MS PGothic" panose="020B0600070205080204" pitchFamily="34" charset="-128"/>
              </a:rPr>
              <a:t>is to be used as build input.  Partition it into five partitions, each of size 20 blocks.  This partitioning can be done in one pass.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Similarly, partition </a:t>
            </a:r>
            <a:r>
              <a:rPr lang="en-US" altLang="en-US" i="1" dirty="0">
                <a:ea typeface="MS PGothic" panose="020B0600070205080204" pitchFamily="34" charset="-128"/>
              </a:rPr>
              <a:t>teaches</a:t>
            </a:r>
            <a:r>
              <a:rPr lang="en-US" altLang="en-US" dirty="0">
                <a:ea typeface="MS PGothic" panose="020B0600070205080204" pitchFamily="34" charset="-128"/>
              </a:rPr>
              <a:t> into five </a:t>
            </a:r>
            <a:r>
              <a:rPr lang="en-US" altLang="en-US" dirty="0" err="1">
                <a:ea typeface="MS PGothic" panose="020B0600070205080204" pitchFamily="34" charset="-128"/>
              </a:rPr>
              <a:t>partitions,each</a:t>
            </a:r>
            <a:r>
              <a:rPr lang="en-US" altLang="en-US" dirty="0">
                <a:ea typeface="MS PGothic" panose="020B0600070205080204" pitchFamily="34" charset="-128"/>
              </a:rPr>
              <a:t> of size 80.  This is also done in one pass.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Therefore total cost, ignoring cost of writing partially filled blocks: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3(100 + 400) = 1500 block transfers  +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2(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100/3 + 400/3) = 336 seeks</a:t>
            </a:r>
            <a:endParaRPr lang="en-US" altLang="en-US" dirty="0">
              <a:ea typeface="MS PGothic" panose="020B0600070205080204" pitchFamily="34" charset="-128"/>
            </a:endParaRPr>
          </a:p>
        </p:txBody>
      </p:sp>
      <p:sp>
        <p:nvSpPr>
          <p:cNvPr id="82948" name="Text Box 4">
            <a:extLst>
              <a:ext uri="{FF2B5EF4-FFF2-40B4-BE49-F238E27FC236}">
                <a16:creationId xmlns:a16="http://schemas.microsoft.com/office/drawing/2014/main" id="{14351E07-3738-482B-B521-1C6D9BF59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509" y="870084"/>
            <a:ext cx="2077941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  <a:r>
              <a:rPr kumimoji="0" lang="en-IN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⨝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teaches</a:t>
            </a:r>
          </a:p>
        </p:txBody>
      </p:sp>
    </p:spTree>
    <p:extLst>
      <p:ext uri="{BB962C8B-B14F-4D97-AF65-F5344CB8AC3E}">
        <p14:creationId xmlns:p14="http://schemas.microsoft.com/office/powerpoint/2010/main" val="1584652243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>
            <a:extLst>
              <a:ext uri="{FF2B5EF4-FFF2-40B4-BE49-F238E27FC236}">
                <a16:creationId xmlns:a16="http://schemas.microsoft.com/office/drawing/2014/main" id="{DDC0045B-05CB-448A-B00C-FADF80215D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Hybrid Hash–Join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A1F033D1-A316-4E96-9B57-092AD7F8B1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3321" y="920090"/>
            <a:ext cx="5675045" cy="402597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Useful when memory sized are relatively large, and the build input is bigger than memory.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Main feature of hybrid hash join:</a:t>
            </a:r>
          </a:p>
          <a:p>
            <a:pPr>
              <a:lnSpc>
                <a:spcPct val="90000"/>
              </a:lnSpc>
              <a:buFont typeface="Monotype Sorts" pitchFamily="-65" charset="2"/>
              <a:buNone/>
            </a:pPr>
            <a:r>
              <a:rPr lang="en-US" altLang="en-US" b="1" dirty="0">
                <a:ea typeface="MS PGothic" panose="020B0600070205080204" pitchFamily="34" charset="-128"/>
              </a:rPr>
              <a:t>      Keep the first partition of the build relation in memory.</a:t>
            </a:r>
            <a:r>
              <a:rPr lang="en-US" altLang="en-US" dirty="0">
                <a:ea typeface="MS PGothic" panose="020B0600070205080204" pitchFamily="34" charset="-128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 With memory size of 25 blocks, </a:t>
            </a:r>
            <a:r>
              <a:rPr lang="en-US" altLang="en-US" i="1" dirty="0">
                <a:ea typeface="MS PGothic" panose="020B0600070205080204" pitchFamily="34" charset="-128"/>
              </a:rPr>
              <a:t>instructor </a:t>
            </a:r>
            <a:r>
              <a:rPr lang="en-US" altLang="en-US" dirty="0">
                <a:ea typeface="MS PGothic" panose="020B0600070205080204" pitchFamily="34" charset="-128"/>
              </a:rPr>
              <a:t>can be partitioned into five partitions, each of size 20 blocks.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Division of memory: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The first partition occupies 20 blocks of memory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1 block is used for input, and 1 block each for buffering the other 4 partitions.</a:t>
            </a:r>
          </a:p>
          <a:p>
            <a:pPr>
              <a:lnSpc>
                <a:spcPct val="90000"/>
              </a:lnSpc>
            </a:pPr>
            <a:r>
              <a:rPr lang="en-US" altLang="en-US" i="1" dirty="0">
                <a:ea typeface="MS PGothic" panose="020B0600070205080204" pitchFamily="34" charset="-128"/>
              </a:rPr>
              <a:t>teaches </a:t>
            </a:r>
            <a:r>
              <a:rPr lang="en-US" altLang="en-US" dirty="0">
                <a:ea typeface="MS PGothic" panose="020B0600070205080204" pitchFamily="34" charset="-128"/>
              </a:rPr>
              <a:t>is similarly partitioned into five partitions each of size 80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the first is used right away for probing, instead of being written out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Cost of 3(80 + 320) + 20 +80 = 1300 block transfers for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hybrid hash join, instead of 1500 with plain hash-join.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Hybrid hash-join most useful if </a:t>
            </a:r>
            <a:r>
              <a:rPr lang="en-US" altLang="en-US" i="1" dirty="0">
                <a:ea typeface="MS PGothic" panose="020B0600070205080204" pitchFamily="34" charset="-128"/>
              </a:rPr>
              <a:t>M</a:t>
            </a:r>
            <a:r>
              <a:rPr lang="en-US" altLang="en-US" dirty="0">
                <a:ea typeface="MS PGothic" panose="020B0600070205080204" pitchFamily="34" charset="-128"/>
              </a:rPr>
              <a:t> &gt;&gt; </a:t>
            </a:r>
          </a:p>
        </p:txBody>
      </p:sp>
      <p:graphicFrame>
        <p:nvGraphicFramePr>
          <p:cNvPr id="84996" name="Object 2">
            <a:extLst>
              <a:ext uri="{FF2B5EF4-FFF2-40B4-BE49-F238E27FC236}">
                <a16:creationId xmlns:a16="http://schemas.microsoft.com/office/drawing/2014/main" id="{3BBAB7CC-4A49-4D8F-B055-0B95E76012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47633" y="4262685"/>
          <a:ext cx="379809" cy="301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" name="Equation" r:id="rId4" imgW="431613" imgH="342751" progId="Equation.3">
                  <p:embed/>
                </p:oleObj>
              </mc:Choice>
              <mc:Fallback>
                <p:oleObj name="Equation" r:id="rId4" imgW="431613" imgH="342751" progId="Equation.3">
                  <p:embed/>
                  <p:pic>
                    <p:nvPicPr>
                      <p:cNvPr id="84996" name="Object 2">
                        <a:extLst>
                          <a:ext uri="{FF2B5EF4-FFF2-40B4-BE49-F238E27FC236}">
                            <a16:creationId xmlns:a16="http://schemas.microsoft.com/office/drawing/2014/main" id="{3BBAB7CC-4A49-4D8F-B055-0B95E76012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7633" y="4262685"/>
                        <a:ext cx="379809" cy="301229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4282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and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374" y="742950"/>
            <a:ext cx="8495740" cy="38862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Parser/Translator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Verifies syntax correctness and generates a </a:t>
            </a:r>
            <a:r>
              <a:rPr lang="en-US" i="1" dirty="0"/>
              <a:t>parse tree.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Converts to </a:t>
            </a:r>
            <a:r>
              <a:rPr lang="en-US" i="1" dirty="0"/>
              <a:t>logical</a:t>
            </a:r>
            <a:r>
              <a:rPr lang="en-US" dirty="0"/>
              <a:t> </a:t>
            </a:r>
            <a:r>
              <a:rPr lang="en-US" i="1" dirty="0"/>
              <a:t>plan tree</a:t>
            </a:r>
            <a:r>
              <a:rPr lang="en-US" dirty="0"/>
              <a:t> that defines how to execute the query.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Tree nodes are </a:t>
            </a:r>
            <a:r>
              <a:rPr lang="en-US" i="1" dirty="0"/>
              <a:t>operator(tables, parameters)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Edges are the flow of data “up the tree” from node to node.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Optimizer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Modifies the logical plan to define an improved execution.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Query rewrite/transformation.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Determines </a:t>
            </a:r>
            <a:r>
              <a:rPr lang="en-US" i="1" dirty="0"/>
              <a:t>how</a:t>
            </a:r>
            <a:r>
              <a:rPr lang="en-US" dirty="0"/>
              <a:t> to choose among multiple implementations of operators.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Engine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Executes the plan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May modify the plan to </a:t>
            </a:r>
            <a:r>
              <a:rPr lang="en-US" i="1" dirty="0"/>
              <a:t>optimize</a:t>
            </a:r>
            <a:r>
              <a:rPr lang="en-US" dirty="0"/>
              <a:t> execution, e.g. using indexes.</a:t>
            </a:r>
          </a:p>
        </p:txBody>
      </p:sp>
    </p:spTree>
    <p:extLst>
      <p:ext uri="{BB962C8B-B14F-4D97-AF65-F5344CB8AC3E}">
        <p14:creationId xmlns:p14="http://schemas.microsoft.com/office/powerpoint/2010/main" val="900410854"/>
      </p:ext>
    </p:extLst>
  </p:cSld>
  <p:clrMapOvr>
    <a:masterClrMapping/>
  </p:clrMapOvr>
  <p:transition spd="med">
    <p:wipe dir="r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>
            <a:extLst>
              <a:ext uri="{FF2B5EF4-FFF2-40B4-BE49-F238E27FC236}">
                <a16:creationId xmlns:a16="http://schemas.microsoft.com/office/drawing/2014/main" id="{4A8C7246-B5CA-4016-A4F1-92AB9F4436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Complex Joins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157C20A5-724E-4FAD-A218-59AA7A2019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3" y="892407"/>
            <a:ext cx="5727239" cy="3251833"/>
          </a:xfrm>
        </p:spPr>
        <p:txBody>
          <a:bodyPr/>
          <a:lstStyle/>
          <a:p>
            <a:pPr>
              <a:tabLst>
                <a:tab pos="2272904" algn="ctr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Join with a conjunctive condition:</a:t>
            </a:r>
          </a:p>
          <a:p>
            <a:pPr>
              <a:buNone/>
              <a:tabLst>
                <a:tab pos="2272904" algn="ctr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		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1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 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 2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...  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n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s</a:t>
            </a:r>
            <a:endParaRPr lang="en-US" altLang="en-US" dirty="0">
              <a:ea typeface="MS PGothic" panose="020B0600070205080204" pitchFamily="34" charset="-128"/>
              <a:sym typeface="Greek Symbols" pitchFamily="18" charset="2"/>
            </a:endParaRPr>
          </a:p>
          <a:p>
            <a:pPr lvl="1">
              <a:tabLst>
                <a:tab pos="2272904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Either use nested loops/block nested loops, or</a:t>
            </a:r>
          </a:p>
          <a:p>
            <a:pPr lvl="1">
              <a:tabLst>
                <a:tab pos="2272904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Compute the result of one of the simpler joins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 </a:t>
            </a:r>
            <a:r>
              <a:rPr lang="en-IN" altLang="en-US" dirty="0">
                <a:ea typeface="MS PGothic" panose="020B0600070205080204" pitchFamily="34" charset="-128"/>
              </a:rPr>
              <a:t>⨝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s</a:t>
            </a:r>
            <a:endParaRPr lang="en-US" altLang="en-US" dirty="0">
              <a:ea typeface="MS PGothic" panose="020B0600070205080204" pitchFamily="34" charset="-128"/>
              <a:sym typeface="Greek Symbols" pitchFamily="18" charset="2"/>
            </a:endParaRPr>
          </a:p>
          <a:p>
            <a:pPr lvl="2">
              <a:tabLst>
                <a:tab pos="2272904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final result comprises those tuples in the intermediate result that satisfy the remaining conditions</a:t>
            </a:r>
          </a:p>
          <a:p>
            <a:pPr lvl="1">
              <a:buNone/>
              <a:tabLst>
                <a:tab pos="2272904" algn="ctr"/>
              </a:tabLst>
            </a:pP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		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1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 . . .  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i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–1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 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i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+1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 . . .  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n</a:t>
            </a:r>
            <a:endParaRPr lang="en-US" altLang="en-US" dirty="0">
              <a:ea typeface="MS PGothic" panose="020B0600070205080204" pitchFamily="34" charset="-128"/>
              <a:sym typeface="Greek Symbols" pitchFamily="18" charset="2"/>
            </a:endParaRPr>
          </a:p>
          <a:p>
            <a:pPr>
              <a:tabLst>
                <a:tab pos="2272904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Join with a disjunctive condition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</a:t>
            </a:r>
          </a:p>
          <a:p>
            <a:pPr lvl="1">
              <a:buNone/>
              <a:tabLst>
                <a:tab pos="2272904" algn="ctr"/>
              </a:tabLst>
            </a:pP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		 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46000" dirty="0">
                <a:ea typeface="MS PGothic" panose="020B0600070205080204" pitchFamily="34" charset="-128"/>
                <a:sym typeface="Greek Symbols" pitchFamily="18" charset="2"/>
              </a:rPr>
              <a:t>1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 </a:t>
            </a:r>
            <a:r>
              <a:rPr lang="en-US" altLang="en-US" baseline="-46000" dirty="0">
                <a:ea typeface="MS PGothic" panose="020B0600070205080204" pitchFamily="34" charset="-128"/>
                <a:sym typeface="Greek Symbols" pitchFamily="18" charset="2"/>
              </a:rPr>
              <a:t>2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...  </a:t>
            </a:r>
            <a:r>
              <a:rPr lang="en-US" altLang="en-US" i="1" baseline="-46000" dirty="0">
                <a:ea typeface="MS PGothic" panose="020B0600070205080204" pitchFamily="34" charset="-128"/>
                <a:sym typeface="Greek Symbols" pitchFamily="18" charset="2"/>
              </a:rPr>
              <a:t>n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s </a:t>
            </a:r>
            <a:endParaRPr lang="en-US" altLang="en-US" dirty="0">
              <a:ea typeface="MS PGothic" panose="020B0600070205080204" pitchFamily="34" charset="-128"/>
              <a:sym typeface="Greek Symbols" pitchFamily="18" charset="2"/>
            </a:endParaRPr>
          </a:p>
          <a:p>
            <a:pPr lvl="1">
              <a:tabLst>
                <a:tab pos="2272904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Either use nested loops/block nested loops, or</a:t>
            </a:r>
          </a:p>
          <a:p>
            <a:pPr lvl="1">
              <a:tabLst>
                <a:tab pos="2272904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	Compute as the union of the records in individual joins 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46000" dirty="0" err="1">
                <a:ea typeface="MS PGothic" panose="020B0600070205080204" pitchFamily="34" charset="-128"/>
                <a:sym typeface="Greek Symbols" pitchFamily="18" charset="2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s:</a:t>
            </a:r>
          </a:p>
          <a:p>
            <a:pPr lvl="1">
              <a:buNone/>
              <a:tabLst>
                <a:tab pos="2272904" algn="ctr"/>
              </a:tabLst>
            </a:pP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		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46000" dirty="0">
                <a:ea typeface="MS PGothic" panose="020B0600070205080204" pitchFamily="34" charset="-128"/>
                <a:sym typeface="Greek Symbols" pitchFamily="18" charset="2"/>
              </a:rPr>
              <a:t>1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)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 (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46000" dirty="0">
                <a:ea typeface="MS PGothic" panose="020B0600070205080204" pitchFamily="34" charset="-128"/>
                <a:sym typeface="Greek Symbols" pitchFamily="18" charset="2"/>
              </a:rPr>
              <a:t>2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 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s)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 . . .  (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IN" altLang="en-US" dirty="0">
                <a:ea typeface="MS PGothic" panose="020B0600070205080204" pitchFamily="34" charset="-128"/>
              </a:rPr>
              <a:t>⨝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46000" dirty="0">
                <a:ea typeface="MS PGothic" panose="020B0600070205080204" pitchFamily="34" charset="-128"/>
                <a:sym typeface="Greek Symbols" pitchFamily="18" charset="2"/>
              </a:rPr>
              <a:t>n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 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s) </a:t>
            </a:r>
            <a:endParaRPr lang="en-US" altLang="en-US" dirty="0">
              <a:ea typeface="MS PGothic" panose="020B0600070205080204" pitchFamily="34" charset="-128"/>
              <a:sym typeface="Greek Symbols" pitchFamily="18" charset="2"/>
            </a:endParaRPr>
          </a:p>
          <a:p>
            <a:pPr lvl="1">
              <a:buNone/>
              <a:tabLst>
                <a:tab pos="2272904" algn="ctr"/>
              </a:tabLst>
            </a:pPr>
            <a:endParaRPr lang="en-US" altLang="en-US" i="1" baseline="-25000" dirty="0">
              <a:ea typeface="MS PGothic" panose="020B0600070205080204" pitchFamily="34" charset="-128"/>
              <a:sym typeface="Greek Symbols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586596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>
            <a:extLst>
              <a:ext uri="{FF2B5EF4-FFF2-40B4-BE49-F238E27FC236}">
                <a16:creationId xmlns:a16="http://schemas.microsoft.com/office/drawing/2014/main" id="{F9DEBEE7-80B5-46A7-AA65-8A28BCE012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Other Operations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72B0884B-0A2B-4136-9A5F-5EA2E3782C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2" y="871993"/>
            <a:ext cx="5451795" cy="238555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Duplicate elimination </a:t>
            </a:r>
            <a:r>
              <a:rPr lang="en-US" altLang="en-US" dirty="0">
                <a:ea typeface="MS PGothic" panose="020B0600070205080204" pitchFamily="34" charset="-128"/>
              </a:rPr>
              <a:t>can be implemented via hashing or sorting.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On sorting duplicates will come adjacent to each other, and all but one set of duplicates can be deleted.  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Optimization: </a:t>
            </a:r>
            <a:r>
              <a:rPr lang="en-US" altLang="en-US" dirty="0">
                <a:ea typeface="MS PGothic" panose="020B0600070205080204" pitchFamily="34" charset="-128"/>
              </a:rPr>
              <a:t>duplicates can be deleted during run generation as well as at intermediate merge steps in external sort-merge.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Hashing is similar – duplicates will come into the same bucket.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Projection</a:t>
            </a:r>
            <a:r>
              <a:rPr lang="en-US" altLang="en-US" dirty="0">
                <a:ea typeface="MS PGothic" panose="020B0600070205080204" pitchFamily="34" charset="-128"/>
              </a:rPr>
              <a:t>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perform projection on each tuple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followed by duplicate elimination. </a:t>
            </a:r>
            <a:endParaRPr lang="en-US" altLang="en-US" b="1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8250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2B4C0383-7AD0-4209-99D3-21904BE023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Other Operations : Aggregation</a:t>
            </a:r>
          </a:p>
        </p:txBody>
      </p:sp>
      <p:sp>
        <p:nvSpPr>
          <p:cNvPr id="351235" name="Rectangle 3">
            <a:extLst>
              <a:ext uri="{FF2B5EF4-FFF2-40B4-BE49-F238E27FC236}">
                <a16:creationId xmlns:a16="http://schemas.microsoft.com/office/drawing/2014/main" id="{3F09A406-91F2-42A0-9BDA-1A19D3843C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5509" y="926137"/>
            <a:ext cx="5440844" cy="330597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Aggregation</a:t>
            </a:r>
            <a:r>
              <a:rPr lang="en-US" altLang="en-US" dirty="0">
                <a:ea typeface="MS PGothic" panose="020B0600070205080204" pitchFamily="34" charset="-128"/>
              </a:rPr>
              <a:t> can be implemented in a manner similar to duplicate elimination.</a:t>
            </a:r>
          </a:p>
          <a:p>
            <a:pPr lvl="1"/>
            <a:r>
              <a:rPr lang="en-US" altLang="en-US" b="1" dirty="0">
                <a:ea typeface="MS PGothic" panose="020B0600070205080204" pitchFamily="34" charset="-128"/>
              </a:rPr>
              <a:t>Sorting</a:t>
            </a:r>
            <a:r>
              <a:rPr lang="en-US" altLang="en-US" dirty="0">
                <a:ea typeface="MS PGothic" panose="020B0600070205080204" pitchFamily="34" charset="-128"/>
              </a:rPr>
              <a:t> or </a:t>
            </a:r>
            <a:r>
              <a:rPr lang="en-US" altLang="en-US" b="1" dirty="0">
                <a:ea typeface="MS PGothic" panose="020B0600070205080204" pitchFamily="34" charset="-128"/>
              </a:rPr>
              <a:t>hashing</a:t>
            </a:r>
            <a:r>
              <a:rPr lang="en-US" altLang="en-US" dirty="0">
                <a:ea typeface="MS PGothic" panose="020B0600070205080204" pitchFamily="34" charset="-128"/>
              </a:rPr>
              <a:t> can be used to bring tuples in the same group together, and then the aggregate functions can be applied on each group.</a:t>
            </a:r>
            <a:r>
              <a:rPr lang="en-US" altLang="en-US" b="1" dirty="0">
                <a:ea typeface="MS PGothic" panose="020B0600070205080204" pitchFamily="34" charset="-128"/>
              </a:rPr>
              <a:t>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Optimization</a:t>
            </a:r>
            <a:r>
              <a:rPr lang="en-US" altLang="en-US" i="1" dirty="0">
                <a:ea typeface="MS PGothic" panose="020B0600070205080204" pitchFamily="34" charset="-128"/>
              </a:rPr>
              <a:t>: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partial aggregation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combine tuples in the same group during run generation and intermediate merges, by computing partial aggregate values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For count, min, max, sum: keep aggregate values on tuples found so far in the group.  </a:t>
            </a:r>
          </a:p>
          <a:p>
            <a:pPr lvl="3"/>
            <a:r>
              <a:rPr lang="en-US" altLang="en-US" dirty="0">
                <a:ea typeface="MS PGothic" panose="020B0600070205080204" pitchFamily="34" charset="-128"/>
              </a:rPr>
              <a:t>When combining partial aggregate for count, add up the partial aggregates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For </a:t>
            </a:r>
            <a:r>
              <a:rPr lang="en-US" altLang="en-US" dirty="0" err="1">
                <a:ea typeface="MS PGothic" panose="020B0600070205080204" pitchFamily="34" charset="-128"/>
              </a:rPr>
              <a:t>avg</a:t>
            </a:r>
            <a:r>
              <a:rPr lang="en-US" altLang="en-US" dirty="0">
                <a:ea typeface="MS PGothic" panose="020B0600070205080204" pitchFamily="34" charset="-128"/>
              </a:rPr>
              <a:t>, keep sum and count, and divide sum by count at the end</a:t>
            </a:r>
          </a:p>
        </p:txBody>
      </p:sp>
    </p:spTree>
    <p:extLst>
      <p:ext uri="{BB962C8B-B14F-4D97-AF65-F5344CB8AC3E}">
        <p14:creationId xmlns:p14="http://schemas.microsoft.com/office/powerpoint/2010/main" val="49604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235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>
            <a:extLst>
              <a:ext uri="{FF2B5EF4-FFF2-40B4-BE49-F238E27FC236}">
                <a16:creationId xmlns:a16="http://schemas.microsoft.com/office/drawing/2014/main" id="{DAD3CFC1-2C2A-42D2-A575-828A9E8A7D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Evaluation of Expressions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A77B05E4-D4F7-4717-B352-991F9A2BAF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78038"/>
            <a:ext cx="5454160" cy="1970465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So far: we have seen algorithms for individual operations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Alternatives for evaluating an entire expression tree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Materialization</a:t>
            </a:r>
            <a:r>
              <a:rPr lang="en-US" altLang="en-US" dirty="0">
                <a:ea typeface="MS PGothic" panose="020B0600070205080204" pitchFamily="34" charset="-128"/>
              </a:rPr>
              <a:t>:  generate results of an expression whose inputs are relations or are already computed,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materialize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(store) it on disk.  Repeat.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Pipelining</a:t>
            </a:r>
            <a:r>
              <a:rPr lang="en-US" altLang="en-US" dirty="0">
                <a:ea typeface="MS PGothic" panose="020B0600070205080204" pitchFamily="34" charset="-128"/>
              </a:rPr>
              <a:t>:  pass on tuples to parent operations even as an operation is being executed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study above alternatives in more detail</a:t>
            </a:r>
          </a:p>
        </p:txBody>
      </p:sp>
    </p:spTree>
    <p:extLst>
      <p:ext uri="{BB962C8B-B14F-4D97-AF65-F5344CB8AC3E}">
        <p14:creationId xmlns:p14="http://schemas.microsoft.com/office/powerpoint/2010/main" val="38296437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>
            <a:extLst>
              <a:ext uri="{FF2B5EF4-FFF2-40B4-BE49-F238E27FC236}">
                <a16:creationId xmlns:a16="http://schemas.microsoft.com/office/drawing/2014/main" id="{B75B16A1-B58F-4CB3-AA24-54C6642B9A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Materialization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AB83BF51-4205-4CC7-9E7F-33401B9B87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66825"/>
            <a:ext cx="5466436" cy="1573426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Materialized evaluation</a:t>
            </a:r>
            <a:r>
              <a:rPr lang="en-US" altLang="en-US" dirty="0">
                <a:ea typeface="MS PGothic" panose="020B0600070205080204" pitchFamily="34" charset="-128"/>
              </a:rPr>
              <a:t>:</a:t>
            </a:r>
            <a:r>
              <a:rPr lang="en-US" altLang="en-US" b="1" dirty="0">
                <a:ea typeface="MS PGothic" panose="020B0600070205080204" pitchFamily="34" charset="-128"/>
              </a:rPr>
              <a:t>  </a:t>
            </a:r>
            <a:r>
              <a:rPr lang="en-US" altLang="en-US" dirty="0">
                <a:ea typeface="MS PGothic" panose="020B0600070205080204" pitchFamily="34" charset="-128"/>
              </a:rPr>
              <a:t>evaluate one operation at a time, starting at the lowest-level.  Use intermediate results materialized into temporary relations to evaluate next-level operations.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E.g., in figure below, compute and store</a:t>
            </a:r>
            <a:br>
              <a:rPr lang="en-US" altLang="en-US" dirty="0">
                <a:ea typeface="MS PGothic" panose="020B0600070205080204" pitchFamily="34" charset="-128"/>
              </a:rPr>
            </a:br>
            <a:br>
              <a:rPr lang="en-US" altLang="en-US" dirty="0">
                <a:ea typeface="MS PGothic" panose="020B0600070205080204" pitchFamily="34" charset="-128"/>
              </a:rPr>
            </a:b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then compute the store its join with </a:t>
            </a:r>
            <a:r>
              <a:rPr lang="en-US" altLang="en-US" i="1" dirty="0">
                <a:ea typeface="MS PGothic" panose="020B0600070205080204" pitchFamily="34" charset="-128"/>
              </a:rPr>
              <a:t>instructor, </a:t>
            </a:r>
            <a:r>
              <a:rPr lang="en-US" altLang="en-US" dirty="0">
                <a:ea typeface="MS PGothic" panose="020B0600070205080204" pitchFamily="34" charset="-128"/>
              </a:rPr>
              <a:t>and finally compute the projection on </a:t>
            </a:r>
            <a:r>
              <a:rPr lang="en-US" altLang="en-US" i="1" dirty="0">
                <a:ea typeface="MS PGothic" panose="020B0600070205080204" pitchFamily="34" charset="-128"/>
              </a:rPr>
              <a:t>name. </a:t>
            </a:r>
            <a:endParaRPr lang="en-US" altLang="en-US" b="1" i="1" dirty="0">
              <a:ea typeface="MS PGothic" panose="020B0600070205080204" pitchFamily="34" charset="-128"/>
            </a:endParaRPr>
          </a:p>
        </p:txBody>
      </p:sp>
      <p:graphicFrame>
        <p:nvGraphicFramePr>
          <p:cNvPr id="102404" name="Object 2">
            <a:extLst>
              <a:ext uri="{FF2B5EF4-FFF2-40B4-BE49-F238E27FC236}">
                <a16:creationId xmlns:a16="http://schemas.microsoft.com/office/drawing/2014/main" id="{046F3984-63E5-43B3-97DD-A0384B4EA3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31399" y="1713899"/>
          <a:ext cx="2539604" cy="363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name="Equation" r:id="rId4" imgW="1676400" imgH="241300" progId="">
                  <p:embed/>
                </p:oleObj>
              </mc:Choice>
              <mc:Fallback>
                <p:oleObj name="Equation" r:id="rId4" imgW="1676400" imgH="241300" progId="">
                  <p:embed/>
                  <p:pic>
                    <p:nvPicPr>
                      <p:cNvPr id="102404" name="Object 2">
                        <a:extLst>
                          <a:ext uri="{FF2B5EF4-FFF2-40B4-BE49-F238E27FC236}">
                            <a16:creationId xmlns:a16="http://schemas.microsoft.com/office/drawing/2014/main" id="{046F3984-63E5-43B3-97DD-A0384B4EA3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1399" y="1713899"/>
                        <a:ext cx="2539604" cy="363141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05" name="Picture 14">
            <a:extLst>
              <a:ext uri="{FF2B5EF4-FFF2-40B4-BE49-F238E27FC236}">
                <a16:creationId xmlns:a16="http://schemas.microsoft.com/office/drawing/2014/main" id="{B56C90A5-F0AE-475D-8135-EDB0B495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367" y="2625356"/>
            <a:ext cx="2130122" cy="1577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78375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>
            <a:extLst>
              <a:ext uri="{FF2B5EF4-FFF2-40B4-BE49-F238E27FC236}">
                <a16:creationId xmlns:a16="http://schemas.microsoft.com/office/drawing/2014/main" id="{53B60583-6953-4FCC-ABE5-6B7EE1F2A9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Materialization (Cont.)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2A76FFE1-8C22-447B-8523-476FD73297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66213"/>
            <a:ext cx="5599591" cy="2232154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Materialized evaluation is always applicable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Cost of writing results to disk and reading them back can be quite high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Our cost formulas for operations ignore cost of writing results to disk, so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Overall cost  =  Sum of costs of individual operations +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                 cost of writing intermediate results to disk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Double buffering</a:t>
            </a:r>
            <a:r>
              <a:rPr lang="en-US" altLang="en-US" dirty="0">
                <a:ea typeface="MS PGothic" panose="020B0600070205080204" pitchFamily="34" charset="-128"/>
              </a:rPr>
              <a:t>: use two output buffers for each operation, when one is full write it to disk while the other is getting filled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Allows overlap of disk writes with computation and reduces execution time</a:t>
            </a:r>
          </a:p>
        </p:txBody>
      </p:sp>
    </p:spTree>
    <p:extLst>
      <p:ext uri="{BB962C8B-B14F-4D97-AF65-F5344CB8AC3E}">
        <p14:creationId xmlns:p14="http://schemas.microsoft.com/office/powerpoint/2010/main" val="18853071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050">
            <a:extLst>
              <a:ext uri="{FF2B5EF4-FFF2-40B4-BE49-F238E27FC236}">
                <a16:creationId xmlns:a16="http://schemas.microsoft.com/office/drawing/2014/main" id="{08BE99F7-675F-4CF6-B440-2AF8B1C37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Pipelining</a:t>
            </a:r>
          </a:p>
        </p:txBody>
      </p:sp>
      <p:sp>
        <p:nvSpPr>
          <p:cNvPr id="106499" name="Rectangle 2051">
            <a:extLst>
              <a:ext uri="{FF2B5EF4-FFF2-40B4-BE49-F238E27FC236}">
                <a16:creationId xmlns:a16="http://schemas.microsoft.com/office/drawing/2014/main" id="{96D60249-A125-4E6A-AC6B-5F3808DCAF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2" y="889165"/>
            <a:ext cx="5700166" cy="300819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Pipelined evaluation</a:t>
            </a:r>
            <a:r>
              <a:rPr lang="en-US" altLang="en-US" dirty="0">
                <a:ea typeface="MS PGothic" panose="020B0600070205080204" pitchFamily="34" charset="-128"/>
              </a:rPr>
              <a:t>:  evaluate several operations simultaneously, passing the results of one operation on to the next.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in previous expression tree, don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store result of</a:t>
            </a:r>
            <a:br>
              <a:rPr lang="en-US" altLang="ja-JP" dirty="0">
                <a:ea typeface="MS PGothic" panose="020B0600070205080204" pitchFamily="34" charset="-128"/>
              </a:rPr>
            </a:br>
            <a:br>
              <a:rPr lang="en-US" altLang="ja-JP" dirty="0">
                <a:ea typeface="MS PGothic" panose="020B0600070205080204" pitchFamily="34" charset="-128"/>
              </a:rPr>
            </a:br>
            <a:r>
              <a:rPr lang="en-US" altLang="ja-JP" dirty="0">
                <a:ea typeface="MS PGothic" panose="020B0600070205080204" pitchFamily="34" charset="-128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instead, pass tuples directly to the join..  Similarly, don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store result of join, pass tuples directly to projection.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Much cheaper than materialization: no need to store a temporary relation to disk.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Pipelining may not always be possible – e.g., sort, hash-join.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pipelining to be effective, use evaluation algorithms that generate output tuples even as tuples are received for inputs to the operation.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Pipelines can be executed in two ways: 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demand driven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and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producer driven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</a:p>
        </p:txBody>
      </p:sp>
      <p:graphicFrame>
        <p:nvGraphicFramePr>
          <p:cNvPr id="106500" name="Object 5">
            <a:extLst>
              <a:ext uri="{FF2B5EF4-FFF2-40B4-BE49-F238E27FC236}">
                <a16:creationId xmlns:a16="http://schemas.microsoft.com/office/drawing/2014/main" id="{4F0A48FF-087B-401A-A1C0-B05A20AB04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6803" y="1502802"/>
          <a:ext cx="2539604" cy="363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" name="Equation" r:id="rId4" imgW="1676400" imgH="241300" progId="">
                  <p:embed/>
                </p:oleObj>
              </mc:Choice>
              <mc:Fallback>
                <p:oleObj name="Equation" r:id="rId4" imgW="1676400" imgH="241300" progId="">
                  <p:embed/>
                  <p:pic>
                    <p:nvPicPr>
                      <p:cNvPr id="106500" name="Object 5">
                        <a:extLst>
                          <a:ext uri="{FF2B5EF4-FFF2-40B4-BE49-F238E27FC236}">
                            <a16:creationId xmlns:a16="http://schemas.microsoft.com/office/drawing/2014/main" id="{4F0A48FF-087B-401A-A1C0-B05A20AB04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03" y="1502802"/>
                        <a:ext cx="2539604" cy="363141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5708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>
            <a:extLst>
              <a:ext uri="{FF2B5EF4-FFF2-40B4-BE49-F238E27FC236}">
                <a16:creationId xmlns:a16="http://schemas.microsoft.com/office/drawing/2014/main" id="{3D969869-47E9-4D95-B1BC-52547E73B0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Pipelining (Cont.)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0F65DC46-5F18-44FC-BC85-911914755D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65773"/>
            <a:ext cx="5652857" cy="3721064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demand driven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or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lazy</a:t>
            </a:r>
            <a:r>
              <a:rPr lang="en-US" altLang="en-US" b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evaluation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system repeatedly requests next tuple  from top level operation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Each operation requests  next tuple from children operations as required, in order to output its next tuple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 between calls, operation has to maintain </a:t>
            </a:r>
            <a:r>
              <a:rPr lang="ja-JP" altLang="en-US" dirty="0">
                <a:ea typeface="MS PGothic" panose="020B0600070205080204" pitchFamily="34" charset="-128"/>
              </a:rPr>
              <a:t>“</a:t>
            </a:r>
            <a:r>
              <a:rPr lang="en-US" altLang="ja-JP" b="1" dirty="0">
                <a:solidFill>
                  <a:srgbClr val="002060"/>
                </a:solidFill>
                <a:ea typeface="MS PGothic" panose="020B0600070205080204" pitchFamily="34" charset="-128"/>
              </a:rPr>
              <a:t>state</a:t>
            </a:r>
            <a:r>
              <a:rPr lang="ja-JP" altLang="en-US" dirty="0">
                <a:ea typeface="MS PGothic" panose="020B0600070205080204" pitchFamily="34" charset="-128"/>
              </a:rPr>
              <a:t>”</a:t>
            </a:r>
            <a:r>
              <a:rPr lang="en-US" altLang="ja-JP" dirty="0">
                <a:ea typeface="MS PGothic" panose="020B0600070205080204" pitchFamily="34" charset="-128"/>
              </a:rPr>
              <a:t> so it knows what to return next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producer-driven</a:t>
            </a:r>
            <a:r>
              <a:rPr lang="en-US" altLang="en-US" dirty="0">
                <a:ea typeface="MS PGothic" panose="020B0600070205080204" pitchFamily="34" charset="-128"/>
              </a:rPr>
              <a:t> or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eager</a:t>
            </a:r>
            <a:r>
              <a:rPr lang="en-US" altLang="en-US" dirty="0">
                <a:ea typeface="MS PGothic" panose="020B0600070205080204" pitchFamily="34" charset="-128"/>
              </a:rPr>
              <a:t> pipelining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Operators produce tuples eagerly and pass them up to their parents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Buffer maintained between operators, child puts tuples in buffer, parent removes tuples from buffer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if buffer is full, child waits till there is space in the buffer, and then generates more tuples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System schedules operations that have space in output buffer and can process more input tuples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Alternative name: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pull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push</a:t>
            </a:r>
            <a:r>
              <a:rPr lang="en-US" altLang="en-US" dirty="0">
                <a:ea typeface="MS PGothic" panose="020B0600070205080204" pitchFamily="34" charset="-128"/>
              </a:rPr>
              <a:t> models of pipelining</a:t>
            </a:r>
          </a:p>
          <a:p>
            <a:pPr>
              <a:buFont typeface="Monotype Sorts" pitchFamily="-65" charset="2"/>
              <a:buNone/>
            </a:pPr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63364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>
            <a:extLst>
              <a:ext uri="{FF2B5EF4-FFF2-40B4-BE49-F238E27FC236}">
                <a16:creationId xmlns:a16="http://schemas.microsoft.com/office/drawing/2014/main" id="{3EF99701-7A8B-4FEC-B522-3B9840E1BF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Pipelining (Cont.)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6F533134-555E-43F5-B79B-23B670FAF3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9190" y="886798"/>
            <a:ext cx="5609252" cy="323378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Implementation of demand-driven pipelining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Each operation is implemented as an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iterator</a:t>
            </a:r>
            <a:r>
              <a:rPr lang="en-US" altLang="en-US" dirty="0">
                <a:ea typeface="MS PGothic" panose="020B0600070205080204" pitchFamily="34" charset="-128"/>
              </a:rPr>
              <a:t> implementing the following operations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open()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file scan: initialize file scan</a:t>
            </a:r>
          </a:p>
          <a:p>
            <a:pPr lvl="4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state: pointer to beginning of file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merge join: sort relations;</a:t>
            </a:r>
          </a:p>
          <a:p>
            <a:pPr lvl="4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state: pointers to beginning of sorted relations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</a:rPr>
              <a:t>next()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for file scan: Output next tuple, and advance and store file pointer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for merge join:  continue with merge from earlier state till next output tuple is found.  Save pointers as iterator state.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close()</a:t>
            </a:r>
          </a:p>
          <a:p>
            <a:pPr>
              <a:lnSpc>
                <a:spcPct val="90000"/>
              </a:lnSpc>
            </a:pPr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7646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7F7BB-005A-414E-95FD-9FBD5D4B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Blocking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9A331-FE07-421E-AA36-4BBCD21C4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2193" y="865774"/>
            <a:ext cx="5599590" cy="2211302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Blocking operations</a:t>
            </a:r>
            <a:r>
              <a:rPr lang="en-IN" dirty="0"/>
              <a:t>:  cannot generate any output until all input is consumed</a:t>
            </a:r>
          </a:p>
          <a:p>
            <a:pPr lvl="1"/>
            <a:r>
              <a:rPr lang="en-IN" dirty="0"/>
              <a:t>E.g., sorting, aggregation, …</a:t>
            </a:r>
          </a:p>
          <a:p>
            <a:r>
              <a:rPr lang="en-IN" dirty="0"/>
              <a:t>But can often consume inputs from a pipeline, or produce outputs to a pipeline</a:t>
            </a:r>
          </a:p>
          <a:p>
            <a:r>
              <a:rPr lang="en-IN" dirty="0"/>
              <a:t>Key idea: blocking operations often have two </a:t>
            </a:r>
            <a:r>
              <a:rPr lang="en-IN" dirty="0" err="1"/>
              <a:t>suboperations</a:t>
            </a:r>
            <a:endParaRPr lang="en-IN" dirty="0"/>
          </a:p>
          <a:p>
            <a:pPr lvl="1"/>
            <a:r>
              <a:rPr lang="en-IN" dirty="0"/>
              <a:t>E.g., for sort:  run generation and merge</a:t>
            </a:r>
          </a:p>
          <a:p>
            <a:pPr lvl="1"/>
            <a:r>
              <a:rPr lang="en-IN" dirty="0"/>
              <a:t>For hash join:  partitioning and build-probe </a:t>
            </a:r>
          </a:p>
          <a:p>
            <a:r>
              <a:rPr lang="en-IN" dirty="0"/>
              <a:t>Treat them as separate operations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C6A83B-19D2-4A6B-A8EC-CF6B2DB80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6989" y="3282466"/>
            <a:ext cx="4110023" cy="111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03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Parsing</a:t>
            </a:r>
            <a:endParaRPr lang="en-US" altLang="en-US" i="1" dirty="0">
              <a:solidFill>
                <a:schemeClr val="bg1"/>
              </a:solidFill>
            </a:endParaRPr>
          </a:p>
        </p:txBody>
      </p:sp>
      <p:sp>
        <p:nvSpPr>
          <p:cNvPr id="9221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52F42408-092F-3D4E-9F49-14CF99654DF6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9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200" i="1" dirty="0">
                <a:solidFill>
                  <a:schemeClr val="bg1"/>
                </a:solidFill>
              </a:rPr>
              <a:t>Lecture 10  Query Processing. Transactions, Recovery</a:t>
            </a:r>
          </a:p>
        </p:txBody>
      </p:sp>
    </p:spTree>
    <p:extLst>
      <p:ext uri="{BB962C8B-B14F-4D97-AF65-F5344CB8AC3E}">
        <p14:creationId xmlns:p14="http://schemas.microsoft.com/office/powerpoint/2010/main" val="3496902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7F7BB-005A-414E-95FD-9FBD5D4B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Pipeline Stages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9A331-FE07-421E-AA36-4BBCD21C4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510" y="917113"/>
            <a:ext cx="5369672" cy="932743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Pipeline stages</a:t>
            </a:r>
            <a:r>
              <a:rPr lang="en-IN" dirty="0"/>
              <a:t>: </a:t>
            </a:r>
          </a:p>
          <a:p>
            <a:pPr lvl="1"/>
            <a:r>
              <a:rPr lang="en-IN" dirty="0"/>
              <a:t>All operations in a stage run concurrently</a:t>
            </a:r>
          </a:p>
          <a:p>
            <a:pPr lvl="1"/>
            <a:r>
              <a:rPr lang="en-IN" dirty="0"/>
              <a:t>A stage can start only after preceding stages have completed execution</a:t>
            </a:r>
          </a:p>
          <a:p>
            <a:pPr marL="342900" lvl="1" indent="0">
              <a:buNone/>
            </a:pPr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C6A83B-19D2-4A6B-A8EC-CF6B2DB80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5057" y="2012272"/>
            <a:ext cx="3647758" cy="98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19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>
            <a:extLst>
              <a:ext uri="{FF2B5EF4-FFF2-40B4-BE49-F238E27FC236}">
                <a16:creationId xmlns:a16="http://schemas.microsoft.com/office/drawing/2014/main" id="{81D62DB0-FA7D-4320-942D-5D69C79A3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9263" y="160299"/>
            <a:ext cx="6057900" cy="435268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Evaluation Algorithms for Pipelining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F2384CE1-2EEE-4754-BAF9-8380C7873A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5508" y="886799"/>
            <a:ext cx="5529154" cy="3558638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Some algorithms are not able to output results even as they get input tuples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E.g., merge join, or hash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intermediate results written to disk and then read back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Algorithm variants to generate (at least some) results on the fly, as input tuples are read 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E.g., hybrid hash join generates output tuples even as probe relation tuples in the in-memory partition (partition 0) are read in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Double-pipelined join technique</a:t>
            </a:r>
            <a:r>
              <a:rPr lang="en-US" altLang="en-US" dirty="0">
                <a:ea typeface="MS PGothic" panose="020B0600070205080204" pitchFamily="34" charset="-128"/>
              </a:rPr>
              <a:t>: Hybrid hash join, modified to buffer partition 0 tuples of both relations in-memory, reading them as they become available, and output results of any matches between partition 0 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When a new r</a:t>
            </a:r>
            <a:r>
              <a:rPr lang="en-US" altLang="en-US" baseline="-25000" dirty="0">
                <a:ea typeface="MS PGothic" panose="020B0600070205080204" pitchFamily="34" charset="-128"/>
              </a:rPr>
              <a:t>0</a:t>
            </a:r>
            <a:r>
              <a:rPr lang="en-US" altLang="en-US" dirty="0">
                <a:ea typeface="MS PGothic" panose="020B0600070205080204" pitchFamily="34" charset="-128"/>
              </a:rPr>
              <a:t> tuple is found, match it with existing s</a:t>
            </a:r>
            <a:r>
              <a:rPr lang="en-US" altLang="en-US" baseline="-25000" dirty="0">
                <a:ea typeface="MS PGothic" panose="020B0600070205080204" pitchFamily="34" charset="-128"/>
              </a:rPr>
              <a:t>0</a:t>
            </a:r>
            <a:r>
              <a:rPr lang="en-US" altLang="en-US" dirty="0">
                <a:ea typeface="MS PGothic" panose="020B0600070205080204" pitchFamily="34" charset="-128"/>
              </a:rPr>
              <a:t> tuples, output matches, and save it in r</a:t>
            </a:r>
            <a:r>
              <a:rPr lang="en-US" altLang="en-US" baseline="-25000" dirty="0">
                <a:ea typeface="MS PGothic" panose="020B0600070205080204" pitchFamily="34" charset="-128"/>
              </a:rPr>
              <a:t>0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Symmetrically for s</a:t>
            </a:r>
            <a:r>
              <a:rPr lang="en-US" altLang="en-US" baseline="-25000" dirty="0">
                <a:ea typeface="MS PGothic" panose="020B0600070205080204" pitchFamily="34" charset="-128"/>
              </a:rPr>
              <a:t>0</a:t>
            </a:r>
            <a:r>
              <a:rPr lang="en-US" altLang="en-US" dirty="0">
                <a:ea typeface="MS PGothic" panose="020B0600070205080204" pitchFamily="34" charset="-128"/>
              </a:rPr>
              <a:t> tuples</a:t>
            </a:r>
          </a:p>
        </p:txBody>
      </p:sp>
    </p:spTree>
    <p:extLst>
      <p:ext uri="{BB962C8B-B14F-4D97-AF65-F5344CB8AC3E}">
        <p14:creationId xmlns:p14="http://schemas.microsoft.com/office/powerpoint/2010/main" val="16102272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24B2D-71FF-4A45-8AA5-5331C99C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Pipelining for Continuous-Stream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83B42-5FCE-49D9-8621-E31C6036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2167" y="908089"/>
            <a:ext cx="5657414" cy="2674316"/>
          </a:xfrm>
        </p:spPr>
        <p:txBody>
          <a:bodyPr/>
          <a:lstStyle/>
          <a:p>
            <a:r>
              <a:rPr lang="en-IN" b="1" dirty="0"/>
              <a:t>Data </a:t>
            </a:r>
            <a:r>
              <a:rPr lang="en-IN" b="1" dirty="0">
                <a:solidFill>
                  <a:srgbClr val="002060"/>
                </a:solidFill>
              </a:rPr>
              <a:t>streams</a:t>
            </a:r>
          </a:p>
          <a:p>
            <a:pPr lvl="1"/>
            <a:r>
              <a:rPr lang="en-IN" dirty="0"/>
              <a:t>Data entering database in a continuous manner</a:t>
            </a:r>
          </a:p>
          <a:p>
            <a:pPr lvl="1"/>
            <a:r>
              <a:rPr lang="en-IN" dirty="0"/>
              <a:t>E.g.,  Sensor networks, user clicks, …</a:t>
            </a:r>
          </a:p>
          <a:p>
            <a:r>
              <a:rPr lang="en-IN" b="1" dirty="0">
                <a:solidFill>
                  <a:srgbClr val="002060"/>
                </a:solidFill>
              </a:rPr>
              <a:t>Continuous queries</a:t>
            </a:r>
          </a:p>
          <a:p>
            <a:pPr lvl="1"/>
            <a:r>
              <a:rPr lang="en-IN" dirty="0"/>
              <a:t>Results get updated as streaming data enters the database</a:t>
            </a:r>
          </a:p>
          <a:p>
            <a:pPr lvl="1"/>
            <a:r>
              <a:rPr lang="en-IN" dirty="0"/>
              <a:t>Aggregation on windows is often used</a:t>
            </a:r>
          </a:p>
          <a:p>
            <a:pPr lvl="2"/>
            <a:r>
              <a:rPr lang="en-IN" dirty="0"/>
              <a:t>E.g., </a:t>
            </a:r>
            <a:r>
              <a:rPr lang="en-IN" b="1" dirty="0">
                <a:solidFill>
                  <a:srgbClr val="002060"/>
                </a:solidFill>
              </a:rPr>
              <a:t>tumbling windows </a:t>
            </a:r>
            <a:r>
              <a:rPr lang="en-IN" dirty="0"/>
              <a:t>divide time into units, e.g., hours, minutes</a:t>
            </a:r>
          </a:p>
          <a:p>
            <a:r>
              <a:rPr lang="en-IN" dirty="0"/>
              <a:t>Need to use pipelined processing algorithms</a:t>
            </a:r>
          </a:p>
          <a:p>
            <a:pPr lvl="1"/>
            <a:r>
              <a:rPr lang="en-IN" b="1" dirty="0">
                <a:solidFill>
                  <a:srgbClr val="002060"/>
                </a:solidFill>
              </a:rPr>
              <a:t>Punctuations</a:t>
            </a:r>
            <a:r>
              <a:rPr lang="en-IN" dirty="0"/>
              <a:t> used to infer when all data for a window has been received</a:t>
            </a:r>
          </a:p>
        </p:txBody>
      </p:sp>
    </p:spTree>
    <p:extLst>
      <p:ext uri="{BB962C8B-B14F-4D97-AF65-F5344CB8AC3E}">
        <p14:creationId xmlns:p14="http://schemas.microsoft.com/office/powerpoint/2010/main" val="26500814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525D2-5705-42BB-BF22-E8D0AFA55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Cache Conscious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28705-5571-4565-8D33-7139B60F9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510" y="826873"/>
            <a:ext cx="5592931" cy="3847396"/>
          </a:xfrm>
        </p:spPr>
        <p:txBody>
          <a:bodyPr/>
          <a:lstStyle/>
          <a:p>
            <a:r>
              <a:rPr lang="en-IN" dirty="0"/>
              <a:t>Goal: minimize cache misses, make best use of data fetched into the cache as part of a cache line</a:t>
            </a:r>
          </a:p>
          <a:p>
            <a:r>
              <a:rPr lang="en-IN" dirty="0"/>
              <a:t>For sorting:</a:t>
            </a:r>
          </a:p>
          <a:p>
            <a:pPr lvl="1"/>
            <a:r>
              <a:rPr lang="en-IN" dirty="0"/>
              <a:t>Use runs that are as large as L3 cache (a few megabytes) to avoid cache misses during sorting of a run</a:t>
            </a:r>
          </a:p>
          <a:p>
            <a:pPr lvl="1"/>
            <a:r>
              <a:rPr lang="en-IN" dirty="0"/>
              <a:t>Then merge runs as usual in merge-sort</a:t>
            </a:r>
          </a:p>
          <a:p>
            <a:r>
              <a:rPr lang="en-IN" dirty="0"/>
              <a:t>For hash-join</a:t>
            </a:r>
          </a:p>
          <a:p>
            <a:pPr lvl="1"/>
            <a:r>
              <a:rPr lang="en-IN" dirty="0"/>
              <a:t>First create partitions such that </a:t>
            </a:r>
            <a:r>
              <a:rPr lang="en-IN" dirty="0" err="1"/>
              <a:t>build+probe</a:t>
            </a:r>
            <a:r>
              <a:rPr lang="en-IN" dirty="0"/>
              <a:t> partitions fit in memory</a:t>
            </a:r>
          </a:p>
          <a:p>
            <a:pPr lvl="1"/>
            <a:r>
              <a:rPr lang="en-IN" dirty="0"/>
              <a:t>Then </a:t>
            </a:r>
            <a:r>
              <a:rPr lang="en-IN" dirty="0" err="1"/>
              <a:t>subpartition</a:t>
            </a:r>
            <a:r>
              <a:rPr lang="en-IN" dirty="0"/>
              <a:t> further </a:t>
            </a:r>
            <a:r>
              <a:rPr lang="en-IN" dirty="0" err="1"/>
              <a:t>s.t.</a:t>
            </a:r>
            <a:r>
              <a:rPr lang="en-IN" dirty="0"/>
              <a:t> build </a:t>
            </a:r>
            <a:r>
              <a:rPr lang="en-IN" dirty="0" err="1"/>
              <a:t>subpartition+index</a:t>
            </a:r>
            <a:r>
              <a:rPr lang="en-IN" dirty="0"/>
              <a:t> fits in L3 cache</a:t>
            </a:r>
          </a:p>
          <a:p>
            <a:pPr lvl="2"/>
            <a:r>
              <a:rPr lang="en-IN" dirty="0"/>
              <a:t>Speeds up probe phase significantly by avoiding cache misses</a:t>
            </a:r>
          </a:p>
          <a:p>
            <a:r>
              <a:rPr lang="en-IN" dirty="0"/>
              <a:t>Lay out attributes of tuples to maximize cache usage</a:t>
            </a:r>
          </a:p>
          <a:p>
            <a:pPr lvl="1"/>
            <a:r>
              <a:rPr lang="en-IN" dirty="0"/>
              <a:t>Attributes that are often accessed together should be stored adjacent to each other</a:t>
            </a:r>
          </a:p>
          <a:p>
            <a:r>
              <a:rPr lang="en-IN" dirty="0"/>
              <a:t>Use multiple threads for parallel query processing</a:t>
            </a:r>
          </a:p>
          <a:p>
            <a:pPr lvl="1"/>
            <a:r>
              <a:rPr lang="en-IN" dirty="0"/>
              <a:t>Cache misses leads to stall of one thread, but others can proceed</a:t>
            </a:r>
          </a:p>
        </p:txBody>
      </p:sp>
    </p:spTree>
    <p:extLst>
      <p:ext uri="{BB962C8B-B14F-4D97-AF65-F5344CB8AC3E}">
        <p14:creationId xmlns:p14="http://schemas.microsoft.com/office/powerpoint/2010/main" val="33776136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End of Chapter 15</a:t>
            </a:r>
          </a:p>
        </p:txBody>
      </p:sp>
    </p:spTree>
    <p:extLst>
      <p:ext uri="{BB962C8B-B14F-4D97-AF65-F5344CB8AC3E}">
        <p14:creationId xmlns:p14="http://schemas.microsoft.com/office/powerpoint/2010/main" val="32479419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JOIN (http://cs186.wikia.com/wiki/Joins) 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half" idx="1"/>
          </p:nvPr>
        </p:nvSpPr>
        <p:spPr>
          <a:xfrm>
            <a:off x="228600" y="819150"/>
            <a:ext cx="4724400" cy="36960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Hash join uses two stages to accomplish the join. </a:t>
            </a:r>
          </a:p>
          <a:p>
            <a:pPr lvl="1"/>
            <a:r>
              <a:rPr lang="en-US" dirty="0"/>
              <a:t>The initial </a:t>
            </a:r>
            <a:r>
              <a:rPr lang="en-US" b="1" dirty="0"/>
              <a:t>partitioning</a:t>
            </a:r>
            <a:r>
              <a:rPr lang="en-US" dirty="0"/>
              <a:t> phase, </a:t>
            </a:r>
          </a:p>
          <a:p>
            <a:pPr lvl="1"/>
            <a:r>
              <a:rPr lang="en-US" dirty="0"/>
              <a:t>Followed by the </a:t>
            </a:r>
            <a:r>
              <a:rPr lang="en-US" b="1" dirty="0"/>
              <a:t>probing </a:t>
            </a:r>
            <a:r>
              <a:rPr lang="en-US" dirty="0"/>
              <a:t>phase.</a:t>
            </a:r>
          </a:p>
          <a:p>
            <a:r>
              <a:rPr lang="en-US" dirty="0"/>
              <a:t>In the first stage, we hash the two relations into partitions on disk using a hash function that partitions based on the join condition. The relation </a:t>
            </a:r>
            <a:r>
              <a:rPr lang="en-US" i="1" dirty="0"/>
              <a:t>R</a:t>
            </a:r>
            <a:r>
              <a:rPr lang="en-US" dirty="0"/>
              <a:t> gets partitioned into </a:t>
            </a:r>
            <a:r>
              <a:rPr lang="en-US" i="1" dirty="0" err="1"/>
              <a:t>Ri</a:t>
            </a:r>
            <a:r>
              <a:rPr lang="en-US" dirty="0"/>
              <a:t> and the relation </a:t>
            </a:r>
            <a:r>
              <a:rPr lang="en-US" i="1" dirty="0"/>
              <a:t>S</a:t>
            </a:r>
            <a:r>
              <a:rPr lang="en-US" dirty="0"/>
              <a:t> gets partitioned into </a:t>
            </a:r>
            <a:r>
              <a:rPr lang="en-US" i="1" dirty="0"/>
              <a:t>Si</a:t>
            </a:r>
            <a:r>
              <a:rPr lang="en-US" dirty="0"/>
              <a:t>. The diagram on the right demonstrates the first stage of the hash join. We will see that in the second stage, we will match </a:t>
            </a:r>
            <a:r>
              <a:rPr lang="en-US" i="1" dirty="0" err="1"/>
              <a:t>Ri</a:t>
            </a:r>
            <a:r>
              <a:rPr lang="en-US" dirty="0"/>
              <a:t> to </a:t>
            </a:r>
            <a:r>
              <a:rPr lang="en-US" i="1" dirty="0"/>
              <a:t>Si</a:t>
            </a:r>
            <a:r>
              <a:rPr lang="en-US" dirty="0"/>
              <a:t> partitions.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648094"/>
            <a:ext cx="4079149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33780"/>
      </p:ext>
    </p:extLst>
  </p:cSld>
  <p:clrMapOvr>
    <a:masterClrMapping/>
  </p:clrMapOvr>
  <p:transition spd="med">
    <p:wipe dir="r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JOIN (http://cs186.wikia.com/wiki/Joins)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799" y="666750"/>
            <a:ext cx="5428201" cy="291465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599" y="819150"/>
            <a:ext cx="3487199" cy="36960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the second stage, </a:t>
            </a:r>
          </a:p>
          <a:p>
            <a:r>
              <a:rPr lang="en-US" dirty="0"/>
              <a:t>We use an in-memory hash table to perform the joining.</a:t>
            </a:r>
          </a:p>
          <a:p>
            <a:r>
              <a:rPr lang="en-US" dirty="0"/>
              <a:t>Read in partition </a:t>
            </a:r>
            <a:r>
              <a:rPr lang="en-US" i="1" dirty="0" err="1"/>
              <a:t>Ri</a:t>
            </a:r>
            <a:r>
              <a:rPr lang="en-US" dirty="0"/>
              <a:t> and hash it into the in memory hash table</a:t>
            </a:r>
          </a:p>
          <a:p>
            <a:r>
              <a:rPr lang="en-US" dirty="0"/>
              <a:t>Scan partition </a:t>
            </a:r>
            <a:r>
              <a:rPr lang="en-US" i="1" dirty="0"/>
              <a:t>Si</a:t>
            </a:r>
            <a:r>
              <a:rPr lang="en-US" dirty="0"/>
              <a:t> and probe the in memory hash table for matches. </a:t>
            </a:r>
          </a:p>
          <a:p>
            <a:r>
              <a:rPr lang="en-US" dirty="0"/>
              <a:t>Matches go to the output buffer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460440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1011">
  <a:themeElements>
    <a:clrScheme name="">
      <a:dk1>
        <a:srgbClr val="005400"/>
      </a:dk1>
      <a:lt1>
        <a:srgbClr val="FFF6E9"/>
      </a:lt1>
      <a:dk2>
        <a:srgbClr val="000000"/>
      </a:dk2>
      <a:lt2>
        <a:srgbClr val="C8FEC8"/>
      </a:lt2>
      <a:accent1>
        <a:srgbClr val="438E00"/>
      </a:accent1>
      <a:accent2>
        <a:srgbClr val="FC0128"/>
      </a:accent2>
      <a:accent3>
        <a:srgbClr val="FFFAF2"/>
      </a:accent3>
      <a:accent4>
        <a:srgbClr val="004600"/>
      </a:accent4>
      <a:accent5>
        <a:srgbClr val="B0C6AA"/>
      </a:accent5>
      <a:accent6>
        <a:srgbClr val="E40123"/>
      </a:accent6>
      <a:hlink>
        <a:srgbClr val="4C2E00"/>
      </a:hlink>
      <a:folHlink>
        <a:srgbClr val="BC3700"/>
      </a:folHlink>
    </a:clrScheme>
    <a:fontScheme name="l1011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2"/>
          </a:solidFill>
          <a:prstDash val="solid"/>
          <a:round/>
          <a:headEnd type="none" w="sm" len="sm"/>
          <a:tailEnd type="none" w="sm" len="sm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2"/>
          </a:solidFill>
          <a:prstDash val="solid"/>
          <a:round/>
          <a:headEnd type="none" w="sm" len="sm"/>
          <a:tailEnd type="none" w="sm" len="sm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l101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01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01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01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01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01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01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01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01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01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01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01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15">
  <a:themeElements>
    <a:clrScheme name="">
      <a:dk1>
        <a:srgbClr val="005400"/>
      </a:dk1>
      <a:lt1>
        <a:srgbClr val="FFF6E9"/>
      </a:lt1>
      <a:dk2>
        <a:srgbClr val="000000"/>
      </a:dk2>
      <a:lt2>
        <a:srgbClr val="60C900"/>
      </a:lt2>
      <a:accent1>
        <a:srgbClr val="438E00"/>
      </a:accent1>
      <a:accent2>
        <a:srgbClr val="FC0128"/>
      </a:accent2>
      <a:accent3>
        <a:srgbClr val="FFFAF2"/>
      </a:accent3>
      <a:accent4>
        <a:srgbClr val="004600"/>
      </a:accent4>
      <a:accent5>
        <a:srgbClr val="B0C6AA"/>
      </a:accent5>
      <a:accent6>
        <a:srgbClr val="E40123"/>
      </a:accent6>
      <a:hlink>
        <a:srgbClr val="4C2E00"/>
      </a:hlink>
      <a:folHlink>
        <a:srgbClr val="BC3700"/>
      </a:folHlink>
    </a:clrScheme>
    <a:fontScheme name="l15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l1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l15">
  <a:themeElements>
    <a:clrScheme name="">
      <a:dk1>
        <a:srgbClr val="005400"/>
      </a:dk1>
      <a:lt1>
        <a:srgbClr val="FFF6E9"/>
      </a:lt1>
      <a:dk2>
        <a:srgbClr val="000000"/>
      </a:dk2>
      <a:lt2>
        <a:srgbClr val="60C900"/>
      </a:lt2>
      <a:accent1>
        <a:srgbClr val="438E00"/>
      </a:accent1>
      <a:accent2>
        <a:srgbClr val="FC0128"/>
      </a:accent2>
      <a:accent3>
        <a:srgbClr val="FFFAF2"/>
      </a:accent3>
      <a:accent4>
        <a:srgbClr val="004600"/>
      </a:accent4>
      <a:accent5>
        <a:srgbClr val="B0C6AA"/>
      </a:accent5>
      <a:accent6>
        <a:srgbClr val="E40123"/>
      </a:accent6>
      <a:hlink>
        <a:srgbClr val="4C2E00"/>
      </a:hlink>
      <a:folHlink>
        <a:srgbClr val="BC3700"/>
      </a:folHlink>
    </a:clrScheme>
    <a:fontScheme name="l15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l1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l15">
  <a:themeElements>
    <a:clrScheme name="">
      <a:dk1>
        <a:srgbClr val="005400"/>
      </a:dk1>
      <a:lt1>
        <a:srgbClr val="FFF6E9"/>
      </a:lt1>
      <a:dk2>
        <a:srgbClr val="000000"/>
      </a:dk2>
      <a:lt2>
        <a:srgbClr val="60C900"/>
      </a:lt2>
      <a:accent1>
        <a:srgbClr val="438E00"/>
      </a:accent1>
      <a:accent2>
        <a:srgbClr val="FC0128"/>
      </a:accent2>
      <a:accent3>
        <a:srgbClr val="FFFAF2"/>
      </a:accent3>
      <a:accent4>
        <a:srgbClr val="004600"/>
      </a:accent4>
      <a:accent5>
        <a:srgbClr val="B0C6AA"/>
      </a:accent5>
      <a:accent6>
        <a:srgbClr val="E40123"/>
      </a:accent6>
      <a:hlink>
        <a:srgbClr val="4C2E00"/>
      </a:hlink>
      <a:folHlink>
        <a:srgbClr val="BC3700"/>
      </a:folHlink>
    </a:clrScheme>
    <a:fontScheme name="l15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l1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l15">
  <a:themeElements>
    <a:clrScheme name="">
      <a:dk1>
        <a:srgbClr val="005400"/>
      </a:dk1>
      <a:lt1>
        <a:srgbClr val="FFF6E9"/>
      </a:lt1>
      <a:dk2>
        <a:srgbClr val="000000"/>
      </a:dk2>
      <a:lt2>
        <a:srgbClr val="60C900"/>
      </a:lt2>
      <a:accent1>
        <a:srgbClr val="438E00"/>
      </a:accent1>
      <a:accent2>
        <a:srgbClr val="FC0128"/>
      </a:accent2>
      <a:accent3>
        <a:srgbClr val="FFFAF2"/>
      </a:accent3>
      <a:accent4>
        <a:srgbClr val="004600"/>
      </a:accent4>
      <a:accent5>
        <a:srgbClr val="B0C6AA"/>
      </a:accent5>
      <a:accent6>
        <a:srgbClr val="E40123"/>
      </a:accent6>
      <a:hlink>
        <a:srgbClr val="4C2E00"/>
      </a:hlink>
      <a:folHlink>
        <a:srgbClr val="BC3700"/>
      </a:folHlink>
    </a:clrScheme>
    <a:fontScheme name="l15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l1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db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b" id="{854B61EF-CFBF-4F4D-90C6-BAB015E35D01}" vid="{BC3EFCCA-7EC7-446B-8189-3ECEF79E3264}"/>
    </a:ext>
  </a:extLst>
</a:theme>
</file>

<file path=ppt/theme/theme9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purl.org/dc/elements/1.1/"/>
    <ds:schemaRef ds:uri="http://purl.org/dc/dcmitype/"/>
    <ds:schemaRef ds:uri="http://schemas.openxmlformats.org/package/2006/metadata/core-properties"/>
    <ds:schemaRef ds:uri="http://schemas.microsoft.com/sharepoint/v3/field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5205</TotalTime>
  <Words>8955</Words>
  <Application>Microsoft Macintosh PowerPoint</Application>
  <PresentationFormat>On-screen Show (16:9)</PresentationFormat>
  <Paragraphs>801</Paragraphs>
  <Slides>96</Slides>
  <Notes>76</Notes>
  <HiddenSlides>4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96</vt:i4>
      </vt:variant>
    </vt:vector>
  </HeadingPairs>
  <TitlesOfParts>
    <vt:vector size="119" baseType="lpstr">
      <vt:lpstr>Amazon Ember</vt:lpstr>
      <vt:lpstr>Arial</vt:lpstr>
      <vt:lpstr>Book Antiqua</vt:lpstr>
      <vt:lpstr>Calibri</vt:lpstr>
      <vt:lpstr>Century Schoolbook</vt:lpstr>
      <vt:lpstr>Helvetica</vt:lpstr>
      <vt:lpstr>Monotype Sorts</vt:lpstr>
      <vt:lpstr>Museo For Dell</vt:lpstr>
      <vt:lpstr>Museo Sans For Dell</vt:lpstr>
      <vt:lpstr>Times New Roman</vt:lpstr>
      <vt:lpstr>Webdings</vt:lpstr>
      <vt:lpstr>Wingdings</vt:lpstr>
      <vt:lpstr>Office Theme</vt:lpstr>
      <vt:lpstr>l1011</vt:lpstr>
      <vt:lpstr>l15</vt:lpstr>
      <vt:lpstr>1_l15</vt:lpstr>
      <vt:lpstr>2_l15</vt:lpstr>
      <vt:lpstr>3_l15</vt:lpstr>
      <vt:lpstr>5_db-5-grey</vt:lpstr>
      <vt:lpstr>db</vt:lpstr>
      <vt:lpstr>2_Office Theme</vt:lpstr>
      <vt:lpstr>Equation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 Processing Overview</vt:lpstr>
      <vt:lpstr>Query Compilation</vt:lpstr>
      <vt:lpstr>Parsing and Execution</vt:lpstr>
      <vt:lpstr>PowerPoint Presentation</vt:lpstr>
      <vt:lpstr>Grammar/Syntax Diagrams</vt:lpstr>
      <vt:lpstr>Parser</vt:lpstr>
      <vt:lpstr>             Parser</vt:lpstr>
      <vt:lpstr>SQL Parse Tree</vt:lpstr>
      <vt:lpstr>Simple Parsing Example</vt:lpstr>
      <vt:lpstr>Python While Loop Syntax Tree</vt:lpstr>
      <vt:lpstr>PowerPoint Presentation</vt:lpstr>
      <vt:lpstr>Simple Execution/Plan Tree</vt:lpstr>
      <vt:lpstr>Relational Operations</vt:lpstr>
      <vt:lpstr>Logical Plan</vt:lpstr>
      <vt:lpstr>PowerPoint Presentation</vt:lpstr>
      <vt:lpstr>Overview of Query Evaluation</vt:lpstr>
      <vt:lpstr>Query Compilation</vt:lpstr>
      <vt:lpstr>Query Optimization</vt:lpstr>
      <vt:lpstr>Three Core Optimization Techniques</vt:lpstr>
      <vt:lpstr>Query Execution Cost</vt:lpstr>
      <vt:lpstr>Statistics and Catalogs</vt:lpstr>
      <vt:lpstr>MySQL Example</vt:lpstr>
      <vt:lpstr>The Catalog Contains</vt:lpstr>
      <vt:lpstr>Access Path</vt:lpstr>
      <vt:lpstr>Access Paths</vt:lpstr>
      <vt:lpstr>PowerPoint Presentation</vt:lpstr>
      <vt:lpstr>Many Ways to Evaluate a Query</vt:lpstr>
      <vt:lpstr>Simple Technique – SELECTion Pushing</vt:lpstr>
      <vt:lpstr>Simple Technique – SELECTion Pushing</vt:lpstr>
      <vt:lpstr>A Note on Complex Selections</vt:lpstr>
      <vt:lpstr>One Approach to Selections</vt:lpstr>
      <vt:lpstr>Using an Index for Selections</vt:lpstr>
      <vt:lpstr>Projection</vt:lpstr>
      <vt:lpstr>Join: Index Nested Loops</vt:lpstr>
      <vt:lpstr>Join: Sort-Merge (R     S)</vt:lpstr>
      <vt:lpstr>Example of Sort-Merge Join</vt:lpstr>
      <vt:lpstr>PowerPoint Presentation</vt:lpstr>
      <vt:lpstr>Basic Steps in Query Processing: Optimization</vt:lpstr>
      <vt:lpstr>Basic Steps: Optimization (Cont.)</vt:lpstr>
      <vt:lpstr>Measures of Query Cost</vt:lpstr>
      <vt:lpstr>Measures of Query Cost</vt:lpstr>
      <vt:lpstr>Measures of Query Cost (Cont.)</vt:lpstr>
      <vt:lpstr>Selection Operation</vt:lpstr>
      <vt:lpstr>Selections Using Indices</vt:lpstr>
      <vt:lpstr>Selections Using Indices</vt:lpstr>
      <vt:lpstr>Selections Involving Comparisons</vt:lpstr>
      <vt:lpstr>Implementation of Complex Selections</vt:lpstr>
      <vt:lpstr>Algorithms for Complex Selections</vt:lpstr>
      <vt:lpstr>Bitmap Index Scan</vt:lpstr>
      <vt:lpstr>Sorting</vt:lpstr>
      <vt:lpstr>Example: External Sorting Using Sort-Merge</vt:lpstr>
      <vt:lpstr>External Sort-Merge</vt:lpstr>
      <vt:lpstr>External Sort-Merge (Cont.)</vt:lpstr>
      <vt:lpstr>External Sort-Merge (Cont.)</vt:lpstr>
      <vt:lpstr>External Merge Sort (Cont.)</vt:lpstr>
      <vt:lpstr>External Merge Sort (Cont.)</vt:lpstr>
      <vt:lpstr>Join Operation</vt:lpstr>
      <vt:lpstr>Nested-Loop Join</vt:lpstr>
      <vt:lpstr>Nested-Loop Join (Cont.)</vt:lpstr>
      <vt:lpstr>Block Nested-Loop Join</vt:lpstr>
      <vt:lpstr>Block Nested-Loop Join (Cont.)</vt:lpstr>
      <vt:lpstr>Indexed Nested-Loop Join</vt:lpstr>
      <vt:lpstr>Example of Nested-Loop Join Costs</vt:lpstr>
      <vt:lpstr>Merge-Join</vt:lpstr>
      <vt:lpstr>Merge-Join (Cont.)</vt:lpstr>
      <vt:lpstr>Hash-Join</vt:lpstr>
      <vt:lpstr>Hash-Join (Cont.)</vt:lpstr>
      <vt:lpstr>Hash-Join (Cont.)</vt:lpstr>
      <vt:lpstr>Hash-Join Algorithm</vt:lpstr>
      <vt:lpstr>Hash-Join algorithm (Cont.)</vt:lpstr>
      <vt:lpstr>Handling of Overflows</vt:lpstr>
      <vt:lpstr>Cost of Hash-Join</vt:lpstr>
      <vt:lpstr>Example of Cost of Hash-Join</vt:lpstr>
      <vt:lpstr>Hybrid Hash–Join</vt:lpstr>
      <vt:lpstr>Complex Joins</vt:lpstr>
      <vt:lpstr>Other Operations</vt:lpstr>
      <vt:lpstr>Other Operations : Aggregation</vt:lpstr>
      <vt:lpstr>Evaluation of Expressions</vt:lpstr>
      <vt:lpstr>Materialization</vt:lpstr>
      <vt:lpstr>Materialization (Cont.)</vt:lpstr>
      <vt:lpstr>Pipelining</vt:lpstr>
      <vt:lpstr>Pipelining (Cont.)</vt:lpstr>
      <vt:lpstr>Pipelining (Cont.)</vt:lpstr>
      <vt:lpstr>Blocking Operations</vt:lpstr>
      <vt:lpstr>Pipeline Stages</vt:lpstr>
      <vt:lpstr>Evaluation Algorithms for Pipelining</vt:lpstr>
      <vt:lpstr>Pipelining for Continuous-Stream Data</vt:lpstr>
      <vt:lpstr>Cache Conscious Algorithms</vt:lpstr>
      <vt:lpstr>End of Chapter 15</vt:lpstr>
      <vt:lpstr>Hash JOIN (http://cs186.wikia.com/wiki/Joins) </vt:lpstr>
      <vt:lpstr>Hash JOIN (http://cs186.wikia.com/wiki/Joins)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Microsoft Office User</cp:lastModifiedBy>
  <cp:revision>342</cp:revision>
  <cp:lastPrinted>2018-10-26T13:46:49Z</cp:lastPrinted>
  <dcterms:created xsi:type="dcterms:W3CDTF">2010-04-12T23:12:02Z</dcterms:created>
  <dcterms:modified xsi:type="dcterms:W3CDTF">2020-04-10T15:31:51Z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